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4735" r:id="rId5"/>
    <p:sldMasterId id="2147484747" r:id="rId6"/>
    <p:sldMasterId id="2147484759" r:id="rId7"/>
    <p:sldMasterId id="2147484786" r:id="rId8"/>
    <p:sldMasterId id="2147484793" r:id="rId9"/>
  </p:sldMasterIdLst>
  <p:notesMasterIdLst>
    <p:notesMasterId r:id="rId19"/>
  </p:notesMasterIdLst>
  <p:handoutMasterIdLst>
    <p:handoutMasterId r:id="rId20"/>
  </p:handoutMasterIdLst>
  <p:sldIdLst>
    <p:sldId id="785" r:id="rId10"/>
    <p:sldId id="377" r:id="rId11"/>
    <p:sldId id="386" r:id="rId12"/>
    <p:sldId id="379" r:id="rId13"/>
    <p:sldId id="380" r:id="rId14"/>
    <p:sldId id="384" r:id="rId15"/>
    <p:sldId id="381" r:id="rId16"/>
    <p:sldId id="786" r:id="rId17"/>
    <p:sldId id="383" r:id="rId18"/>
  </p:sldIdLst>
  <p:sldSz cx="12192000" cy="6858000"/>
  <p:notesSz cx="7023100" cy="9309100"/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FFFF"/>
    <a:srgbClr val="4898D2"/>
    <a:srgbClr val="7699DB"/>
    <a:srgbClr val="1F497D"/>
    <a:srgbClr val="FF9999"/>
    <a:srgbClr val="369583"/>
    <a:srgbClr val="428875"/>
    <a:srgbClr val="24B69B"/>
    <a:srgbClr val="F7D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2CFA85-BFFE-4112-8EBC-C4C1D779453A}" v="1" dt="2022-03-31T00:12:44.0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3420" autoAdjust="0"/>
  </p:normalViewPr>
  <p:slideViewPr>
    <p:cSldViewPr snapToGrid="0">
      <p:cViewPr varScale="1">
        <p:scale>
          <a:sx n="106" d="100"/>
          <a:sy n="106" d="100"/>
        </p:scale>
        <p:origin x="70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942"/>
    </p:cViewPr>
  </p:sorterViewPr>
  <p:notesViewPr>
    <p:cSldViewPr snapToGrid="0">
      <p:cViewPr varScale="1">
        <p:scale>
          <a:sx n="106" d="100"/>
          <a:sy n="106" d="100"/>
        </p:scale>
        <p:origin x="14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93\Datos\datos\finternacionales\DEUDA\Presentaciones\2022\PPT%20F%20Sostenibles\ProyeccionemisionesBI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93\Datos\datos\finternacionales\DEUDA\Presentaciones\2022\PPT%20F%20Sostenibles\ProyeccionemisionesBI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93\Datos\datos\finternacionales\DEUDA\Presentaciones\2022\PPT%20F%20Sostenibles\FW%20Graph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93\Datos\datos\finternacionales\DEUDA\Presentaciones\2022\PPT%20F%20Sostenibles\FW%20Graph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lobosr\Documents\PPT%20F%20Sostenibles\FW%20Graph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Helvetica Neue" panose="02000503000000020004"/>
                <a:ea typeface="+mn-ea"/>
                <a:cs typeface="+mn-cs"/>
              </a:defRPr>
            </a:pPr>
            <a:r>
              <a:rPr lang="es-MX" b="1" dirty="0"/>
              <a:t>NDC</a:t>
            </a:r>
          </a:p>
        </c:rich>
      </c:tx>
      <c:layout>
        <c:manualLayout>
          <c:xMode val="edge"/>
          <c:yMode val="edge"/>
          <c:x val="0.46510322678712718"/>
          <c:y val="5.61158962636533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Helvetica Neue" panose="02000503000000020004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13616084076892196"/>
          <c:y val="0.15478634719391063"/>
          <c:w val="0.81814780314221014"/>
          <c:h val="0.681775736723656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'Sheet 1'!$C$4</c:f>
              <c:strCache>
                <c:ptCount val="1"/>
                <c:pt idx="0">
                  <c:v>Generación Eléctrica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'Sheet 1'!$D$3:$AI$3</c:f>
              <c:strCache>
                <c:ptCount val="3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  <c:pt idx="25">
                  <c:v>2044</c:v>
                </c:pt>
                <c:pt idx="26">
                  <c:v>2045</c:v>
                </c:pt>
                <c:pt idx="27">
                  <c:v>2046</c:v>
                </c:pt>
                <c:pt idx="28">
                  <c:v>2047</c:v>
                </c:pt>
                <c:pt idx="29">
                  <c:v>2048</c:v>
                </c:pt>
                <c:pt idx="30">
                  <c:v>2049</c:v>
                </c:pt>
                <c:pt idx="31">
                  <c:v>2050</c:v>
                </c:pt>
              </c:strCache>
            </c:strRef>
          </c:cat>
          <c:val>
            <c:numRef>
              <c:f>'Sheet 1'!$D$4:$AI$4</c:f>
              <c:numCache>
                <c:formatCode>#,##0.0</c:formatCode>
                <c:ptCount val="32"/>
                <c:pt idx="0">
                  <c:v>31.61</c:v>
                </c:pt>
                <c:pt idx="1">
                  <c:v>28.83</c:v>
                </c:pt>
                <c:pt idx="2">
                  <c:v>17.600000000000001</c:v>
                </c:pt>
                <c:pt idx="3">
                  <c:v>19.77</c:v>
                </c:pt>
                <c:pt idx="4">
                  <c:v>20.93</c:v>
                </c:pt>
                <c:pt idx="5">
                  <c:v>19.57</c:v>
                </c:pt>
                <c:pt idx="6">
                  <c:v>22.3</c:v>
                </c:pt>
                <c:pt idx="7">
                  <c:v>23.75</c:v>
                </c:pt>
                <c:pt idx="8">
                  <c:v>24.85</c:v>
                </c:pt>
                <c:pt idx="9">
                  <c:v>26.13</c:v>
                </c:pt>
                <c:pt idx="10">
                  <c:v>26.8</c:v>
                </c:pt>
                <c:pt idx="11">
                  <c:v>20.52</c:v>
                </c:pt>
                <c:pt idx="12">
                  <c:v>17.12</c:v>
                </c:pt>
                <c:pt idx="13">
                  <c:v>16.07</c:v>
                </c:pt>
                <c:pt idx="14">
                  <c:v>12.76</c:v>
                </c:pt>
                <c:pt idx="15">
                  <c:v>12.92</c:v>
                </c:pt>
                <c:pt idx="16">
                  <c:v>11.32</c:v>
                </c:pt>
                <c:pt idx="17">
                  <c:v>10.1</c:v>
                </c:pt>
                <c:pt idx="18">
                  <c:v>9.6199999999999992</c:v>
                </c:pt>
                <c:pt idx="19">
                  <c:v>8.17</c:v>
                </c:pt>
                <c:pt idx="20">
                  <c:v>7.22</c:v>
                </c:pt>
                <c:pt idx="21">
                  <c:v>5.98</c:v>
                </c:pt>
                <c:pt idx="22">
                  <c:v>4.04</c:v>
                </c:pt>
                <c:pt idx="23">
                  <c:v>3.9699999999999998</c:v>
                </c:pt>
                <c:pt idx="24">
                  <c:v>3.85</c:v>
                </c:pt>
                <c:pt idx="25">
                  <c:v>3.67</c:v>
                </c:pt>
                <c:pt idx="26">
                  <c:v>3.41</c:v>
                </c:pt>
                <c:pt idx="27">
                  <c:v>3.17</c:v>
                </c:pt>
                <c:pt idx="28">
                  <c:v>3.08</c:v>
                </c:pt>
                <c:pt idx="29">
                  <c:v>2.98</c:v>
                </c:pt>
                <c:pt idx="30">
                  <c:v>2.86</c:v>
                </c:pt>
                <c:pt idx="31">
                  <c:v>2.83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C-4064-939A-C27A3861D21A}"/>
            </c:ext>
          </c:extLst>
        </c:ser>
        <c:ser>
          <c:idx val="1"/>
          <c:order val="1"/>
          <c:tx>
            <c:strRef>
              <c:f>'Sheet 1'!$C$5</c:f>
              <c:strCache>
                <c:ptCount val="1"/>
                <c:pt idx="0">
                  <c:v>Transporte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'Sheet 1'!$D$3:$AI$3</c:f>
              <c:strCache>
                <c:ptCount val="3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  <c:pt idx="25">
                  <c:v>2044</c:v>
                </c:pt>
                <c:pt idx="26">
                  <c:v>2045</c:v>
                </c:pt>
                <c:pt idx="27">
                  <c:v>2046</c:v>
                </c:pt>
                <c:pt idx="28">
                  <c:v>2047</c:v>
                </c:pt>
                <c:pt idx="29">
                  <c:v>2048</c:v>
                </c:pt>
                <c:pt idx="30">
                  <c:v>2049</c:v>
                </c:pt>
                <c:pt idx="31">
                  <c:v>2050</c:v>
                </c:pt>
              </c:strCache>
            </c:strRef>
          </c:cat>
          <c:val>
            <c:numRef>
              <c:f>'Sheet 1'!$D$5:$AI$5</c:f>
              <c:numCache>
                <c:formatCode>#,##0.0</c:formatCode>
                <c:ptCount val="32"/>
                <c:pt idx="0">
                  <c:v>27.123149320029544</c:v>
                </c:pt>
                <c:pt idx="1">
                  <c:v>26.761851422423359</c:v>
                </c:pt>
                <c:pt idx="2">
                  <c:v>27.551138139719313</c:v>
                </c:pt>
                <c:pt idx="3">
                  <c:v>28.171202758852321</c:v>
                </c:pt>
                <c:pt idx="4">
                  <c:v>28.786720036495534</c:v>
                </c:pt>
                <c:pt idx="5">
                  <c:v>29.403422887300351</c:v>
                </c:pt>
                <c:pt idx="6">
                  <c:v>29.681318895024265</c:v>
                </c:pt>
                <c:pt idx="7">
                  <c:v>30.037299208873268</c:v>
                </c:pt>
                <c:pt idx="8">
                  <c:v>30.394179865758424</c:v>
                </c:pt>
                <c:pt idx="9">
                  <c:v>30.720354366924056</c:v>
                </c:pt>
                <c:pt idx="10">
                  <c:v>31.015076969353533</c:v>
                </c:pt>
                <c:pt idx="11">
                  <c:v>31.269068653783979</c:v>
                </c:pt>
                <c:pt idx="12">
                  <c:v>31.428561118401671</c:v>
                </c:pt>
                <c:pt idx="13">
                  <c:v>31.555489353987692</c:v>
                </c:pt>
                <c:pt idx="14">
                  <c:v>31.515500456705126</c:v>
                </c:pt>
                <c:pt idx="15">
                  <c:v>31.422723648405999</c:v>
                </c:pt>
                <c:pt idx="16">
                  <c:v>31.088946137200107</c:v>
                </c:pt>
                <c:pt idx="17">
                  <c:v>30.674499208971124</c:v>
                </c:pt>
                <c:pt idx="18">
                  <c:v>30.18190405043357</c:v>
                </c:pt>
                <c:pt idx="19">
                  <c:v>29.563933172359828</c:v>
                </c:pt>
                <c:pt idx="20">
                  <c:v>28.967446615524764</c:v>
                </c:pt>
                <c:pt idx="21">
                  <c:v>28.367430228267626</c:v>
                </c:pt>
                <c:pt idx="22">
                  <c:v>28.029267984113666</c:v>
                </c:pt>
                <c:pt idx="23">
                  <c:v>27.703428867663309</c:v>
                </c:pt>
                <c:pt idx="24">
                  <c:v>27.283964905460309</c:v>
                </c:pt>
                <c:pt idx="25">
                  <c:v>26.63372347065286</c:v>
                </c:pt>
                <c:pt idx="26">
                  <c:v>25.947964217769517</c:v>
                </c:pt>
                <c:pt idx="27">
                  <c:v>25.287653487168349</c:v>
                </c:pt>
                <c:pt idx="28">
                  <c:v>24.528647209199661</c:v>
                </c:pt>
                <c:pt idx="29">
                  <c:v>23.737536247620355</c:v>
                </c:pt>
                <c:pt idx="30">
                  <c:v>22.90872073184773</c:v>
                </c:pt>
                <c:pt idx="31">
                  <c:v>22.046686218781343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C-4064-939A-C27A3861D21A}"/>
            </c:ext>
          </c:extLst>
        </c:ser>
        <c:ser>
          <c:idx val="2"/>
          <c:order val="2"/>
          <c:tx>
            <c:strRef>
              <c:f>'Sheet 1'!$C$6</c:f>
              <c:strCache>
                <c:ptCount val="1"/>
                <c:pt idx="0">
                  <c:v>Residenciales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'Sheet 1'!$D$3:$AI$3</c:f>
              <c:strCache>
                <c:ptCount val="3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  <c:pt idx="25">
                  <c:v>2044</c:v>
                </c:pt>
                <c:pt idx="26">
                  <c:v>2045</c:v>
                </c:pt>
                <c:pt idx="27">
                  <c:v>2046</c:v>
                </c:pt>
                <c:pt idx="28">
                  <c:v>2047</c:v>
                </c:pt>
                <c:pt idx="29">
                  <c:v>2048</c:v>
                </c:pt>
                <c:pt idx="30">
                  <c:v>2049</c:v>
                </c:pt>
                <c:pt idx="31">
                  <c:v>2050</c:v>
                </c:pt>
              </c:strCache>
            </c:strRef>
          </c:cat>
          <c:val>
            <c:numRef>
              <c:f>'Sheet 1'!$D$6:$AI$6</c:f>
              <c:numCache>
                <c:formatCode>#,##0.0</c:formatCode>
                <c:ptCount val="32"/>
                <c:pt idx="0">
                  <c:v>4.5265149596592442</c:v>
                </c:pt>
                <c:pt idx="1">
                  <c:v>4.5530174091738154</c:v>
                </c:pt>
                <c:pt idx="2">
                  <c:v>4.5418613334707274</c:v>
                </c:pt>
                <c:pt idx="3">
                  <c:v>4.5508348353365715</c:v>
                </c:pt>
                <c:pt idx="4">
                  <c:v>4.5806835035500519</c:v>
                </c:pt>
                <c:pt idx="5">
                  <c:v>4.617163394629987</c:v>
                </c:pt>
                <c:pt idx="6">
                  <c:v>4.6451202386375217</c:v>
                </c:pt>
                <c:pt idx="7">
                  <c:v>4.6720603751718945</c:v>
                </c:pt>
                <c:pt idx="8">
                  <c:v>4.7005289341181982</c:v>
                </c:pt>
                <c:pt idx="9">
                  <c:v>4.7182741617574226</c:v>
                </c:pt>
                <c:pt idx="10">
                  <c:v>4.7482964630342988</c:v>
                </c:pt>
                <c:pt idx="11">
                  <c:v>4.7554984821597071</c:v>
                </c:pt>
                <c:pt idx="12">
                  <c:v>4.7412342305362829</c:v>
                </c:pt>
                <c:pt idx="13">
                  <c:v>4.5939156375419454</c:v>
                </c:pt>
                <c:pt idx="14">
                  <c:v>4.5336978808013484</c:v>
                </c:pt>
                <c:pt idx="15">
                  <c:v>4.4967675200858439</c:v>
                </c:pt>
                <c:pt idx="16">
                  <c:v>4.4532362751896768</c:v>
                </c:pt>
                <c:pt idx="17">
                  <c:v>4.417636065331104</c:v>
                </c:pt>
                <c:pt idx="18">
                  <c:v>4.4001791391993335</c:v>
                </c:pt>
                <c:pt idx="19">
                  <c:v>4.3879697557801514</c:v>
                </c:pt>
                <c:pt idx="20">
                  <c:v>4.368553815043005</c:v>
                </c:pt>
                <c:pt idx="21">
                  <c:v>4.3554821283014267</c:v>
                </c:pt>
                <c:pt idx="22">
                  <c:v>4.3147987473468215</c:v>
                </c:pt>
                <c:pt idx="23">
                  <c:v>4.0831048043462257</c:v>
                </c:pt>
                <c:pt idx="24">
                  <c:v>4.0042588043568017</c:v>
                </c:pt>
                <c:pt idx="25">
                  <c:v>3.9287743448009884</c:v>
                </c:pt>
                <c:pt idx="26">
                  <c:v>3.8322614835798769</c:v>
                </c:pt>
                <c:pt idx="27">
                  <c:v>3.7280323452889177</c:v>
                </c:pt>
                <c:pt idx="28">
                  <c:v>3.5944476070277322</c:v>
                </c:pt>
                <c:pt idx="29">
                  <c:v>3.5271839184959282</c:v>
                </c:pt>
                <c:pt idx="30">
                  <c:v>3.4218057622817444</c:v>
                </c:pt>
                <c:pt idx="31">
                  <c:v>3.4341176603566366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C-4064-939A-C27A3861D21A}"/>
            </c:ext>
          </c:extLst>
        </c:ser>
        <c:ser>
          <c:idx val="3"/>
          <c:order val="3"/>
          <c:tx>
            <c:strRef>
              <c:f>'Sheet 1'!$C$7</c:f>
              <c:strCache>
                <c:ptCount val="1"/>
                <c:pt idx="0">
                  <c:v>Comerciales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'Sheet 1'!$D$3:$AI$3</c:f>
              <c:strCache>
                <c:ptCount val="3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  <c:pt idx="25">
                  <c:v>2044</c:v>
                </c:pt>
                <c:pt idx="26">
                  <c:v>2045</c:v>
                </c:pt>
                <c:pt idx="27">
                  <c:v>2046</c:v>
                </c:pt>
                <c:pt idx="28">
                  <c:v>2047</c:v>
                </c:pt>
                <c:pt idx="29">
                  <c:v>2048</c:v>
                </c:pt>
                <c:pt idx="30">
                  <c:v>2049</c:v>
                </c:pt>
                <c:pt idx="31">
                  <c:v>2050</c:v>
                </c:pt>
              </c:strCache>
            </c:strRef>
          </c:cat>
          <c:val>
            <c:numRef>
              <c:f>'Sheet 1'!$D$7:$AI$7</c:f>
              <c:numCache>
                <c:formatCode>#,##0.0</c:formatCode>
                <c:ptCount val="32"/>
                <c:pt idx="0">
                  <c:v>2.4660426496538395</c:v>
                </c:pt>
                <c:pt idx="1">
                  <c:v>2.5873971563451468</c:v>
                </c:pt>
                <c:pt idx="2">
                  <c:v>2.6900105626698112</c:v>
                </c:pt>
                <c:pt idx="3">
                  <c:v>2.774665873921061</c:v>
                </c:pt>
                <c:pt idx="4">
                  <c:v>2.8555788384168186</c:v>
                </c:pt>
                <c:pt idx="5">
                  <c:v>2.9420677266809934</c:v>
                </c:pt>
                <c:pt idx="6">
                  <c:v>3.0245414657690151</c:v>
                </c:pt>
                <c:pt idx="7">
                  <c:v>3.1002619894121008</c:v>
                </c:pt>
                <c:pt idx="8">
                  <c:v>3.1689970260674087</c:v>
                </c:pt>
                <c:pt idx="9">
                  <c:v>3.2304100184454225</c:v>
                </c:pt>
                <c:pt idx="10">
                  <c:v>3.28397848565813</c:v>
                </c:pt>
                <c:pt idx="11">
                  <c:v>3.3269345042156182</c:v>
                </c:pt>
                <c:pt idx="12">
                  <c:v>3.3557698231499882</c:v>
                </c:pt>
                <c:pt idx="13">
                  <c:v>3.3830521665114301</c:v>
                </c:pt>
                <c:pt idx="14">
                  <c:v>3.4025048489892682</c:v>
                </c:pt>
                <c:pt idx="15">
                  <c:v>3.4146855696288267</c:v>
                </c:pt>
                <c:pt idx="16">
                  <c:v>3.4164814579873144</c:v>
                </c:pt>
                <c:pt idx="17">
                  <c:v>3.4100808429872616</c:v>
                </c:pt>
                <c:pt idx="18">
                  <c:v>3.3948359837351481</c:v>
                </c:pt>
                <c:pt idx="19">
                  <c:v>3.3689697849332783</c:v>
                </c:pt>
                <c:pt idx="20">
                  <c:v>3.3334110006140936</c:v>
                </c:pt>
                <c:pt idx="21">
                  <c:v>3.2890314653340456</c:v>
                </c:pt>
                <c:pt idx="22">
                  <c:v>3.2408439631095423</c:v>
                </c:pt>
                <c:pt idx="23">
                  <c:v>3.1820085824986499</c:v>
                </c:pt>
                <c:pt idx="24">
                  <c:v>3.1112787009831324</c:v>
                </c:pt>
                <c:pt idx="25">
                  <c:v>3.0309879399904962</c:v>
                </c:pt>
                <c:pt idx="26">
                  <c:v>2.9489262532897502</c:v>
                </c:pt>
                <c:pt idx="27">
                  <c:v>2.8556525509450936</c:v>
                </c:pt>
                <c:pt idx="28">
                  <c:v>2.7519752409856584</c:v>
                </c:pt>
                <c:pt idx="29">
                  <c:v>2.6784224080143595</c:v>
                </c:pt>
                <c:pt idx="30">
                  <c:v>2.5877646576030591</c:v>
                </c:pt>
                <c:pt idx="31">
                  <c:v>2.4893490658288311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5C-4064-939A-C27A3861D21A}"/>
            </c:ext>
          </c:extLst>
        </c:ser>
        <c:ser>
          <c:idx val="4"/>
          <c:order val="4"/>
          <c:tx>
            <c:strRef>
              <c:f>'Sheet 1'!$C$8</c:f>
              <c:strCache>
                <c:ptCount val="1"/>
                <c:pt idx="0">
                  <c:v>Públicas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'Sheet 1'!$D$3:$AI$3</c:f>
              <c:strCache>
                <c:ptCount val="3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  <c:pt idx="25">
                  <c:v>2044</c:v>
                </c:pt>
                <c:pt idx="26">
                  <c:v>2045</c:v>
                </c:pt>
                <c:pt idx="27">
                  <c:v>2046</c:v>
                </c:pt>
                <c:pt idx="28">
                  <c:v>2047</c:v>
                </c:pt>
                <c:pt idx="29">
                  <c:v>2048</c:v>
                </c:pt>
                <c:pt idx="30">
                  <c:v>2049</c:v>
                </c:pt>
                <c:pt idx="31">
                  <c:v>2050</c:v>
                </c:pt>
              </c:strCache>
            </c:strRef>
          </c:cat>
          <c:val>
            <c:numRef>
              <c:f>'Sheet 1'!$D$8:$AI$8</c:f>
              <c:numCache>
                <c:formatCode>#,##0.0</c:formatCode>
                <c:ptCount val="32"/>
                <c:pt idx="0">
                  <c:v>0.13113861177936961</c:v>
                </c:pt>
                <c:pt idx="1">
                  <c:v>0.13227453752653923</c:v>
                </c:pt>
                <c:pt idx="2">
                  <c:v>0.13241244314540129</c:v>
                </c:pt>
                <c:pt idx="3">
                  <c:v>0.13256773746637668</c:v>
                </c:pt>
                <c:pt idx="4">
                  <c:v>0.13274043432724539</c:v>
                </c:pt>
                <c:pt idx="5">
                  <c:v>0.13293051296996725</c:v>
                </c:pt>
                <c:pt idx="6">
                  <c:v>0.13313799415378366</c:v>
                </c:pt>
                <c:pt idx="7">
                  <c:v>0.1333628640388391</c:v>
                </c:pt>
                <c:pt idx="8">
                  <c:v>0.13360512954500448</c:v>
                </c:pt>
                <c:pt idx="9">
                  <c:v>0.13387294876114791</c:v>
                </c:pt>
                <c:pt idx="10">
                  <c:v>0.13421526330649494</c:v>
                </c:pt>
                <c:pt idx="11">
                  <c:v>0.13464023818824822</c:v>
                </c:pt>
                <c:pt idx="12">
                  <c:v>0.13514786648863375</c:v>
                </c:pt>
                <c:pt idx="13">
                  <c:v>0.13573816204592154</c:v>
                </c:pt>
                <c:pt idx="14">
                  <c:v>0.1363931341623954</c:v>
                </c:pt>
                <c:pt idx="15">
                  <c:v>0.13700494244265027</c:v>
                </c:pt>
                <c:pt idx="16">
                  <c:v>0.13755561694733975</c:v>
                </c:pt>
                <c:pt idx="17">
                  <c:v>0.13804515075728524</c:v>
                </c:pt>
                <c:pt idx="18">
                  <c:v>0.13847354387235611</c:v>
                </c:pt>
                <c:pt idx="19">
                  <c:v>0.13884408305483464</c:v>
                </c:pt>
                <c:pt idx="20">
                  <c:v>0.13917640584266031</c:v>
                </c:pt>
                <c:pt idx="21">
                  <c:v>0.13947380591820244</c:v>
                </c:pt>
                <c:pt idx="22">
                  <c:v>0.13973626944249032</c:v>
                </c:pt>
                <c:pt idx="23">
                  <c:v>0.13996379641490936</c:v>
                </c:pt>
                <c:pt idx="24">
                  <c:v>0.14015663593860589</c:v>
                </c:pt>
                <c:pt idx="25">
                  <c:v>0.14031623418709407</c:v>
                </c:pt>
                <c:pt idx="26">
                  <c:v>0.14044283334508839</c:v>
                </c:pt>
                <c:pt idx="27">
                  <c:v>0.14053642649128825</c:v>
                </c:pt>
                <c:pt idx="28">
                  <c:v>0.14059701362609794</c:v>
                </c:pt>
                <c:pt idx="29">
                  <c:v>0.14062534897529269</c:v>
                </c:pt>
                <c:pt idx="30">
                  <c:v>0.14062587485738173</c:v>
                </c:pt>
                <c:pt idx="31">
                  <c:v>0.14059933857727164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5C-4064-939A-C27A3861D21A}"/>
            </c:ext>
          </c:extLst>
        </c:ser>
        <c:ser>
          <c:idx val="5"/>
          <c:order val="5"/>
          <c:tx>
            <c:strRef>
              <c:f>'Sheet 1'!$C$9</c:f>
              <c:strCache>
                <c:ptCount val="1"/>
                <c:pt idx="0">
                  <c:v>Industria y Mineria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'Sheet 1'!$D$3:$AI$3</c:f>
              <c:strCache>
                <c:ptCount val="3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  <c:pt idx="25">
                  <c:v>2044</c:v>
                </c:pt>
                <c:pt idx="26">
                  <c:v>2045</c:v>
                </c:pt>
                <c:pt idx="27">
                  <c:v>2046</c:v>
                </c:pt>
                <c:pt idx="28">
                  <c:v>2047</c:v>
                </c:pt>
                <c:pt idx="29">
                  <c:v>2048</c:v>
                </c:pt>
                <c:pt idx="30">
                  <c:v>2049</c:v>
                </c:pt>
                <c:pt idx="31">
                  <c:v>2050</c:v>
                </c:pt>
              </c:strCache>
            </c:strRef>
          </c:cat>
          <c:val>
            <c:numRef>
              <c:f>'Sheet 1'!$D$9:$AI$9</c:f>
              <c:numCache>
                <c:formatCode>#,##0.0</c:formatCode>
                <c:ptCount val="32"/>
                <c:pt idx="0">
                  <c:v>16.870190139458135</c:v>
                </c:pt>
                <c:pt idx="1">
                  <c:v>16.029122340182141</c:v>
                </c:pt>
                <c:pt idx="2">
                  <c:v>17.002748808463604</c:v>
                </c:pt>
                <c:pt idx="3">
                  <c:v>17.570425974383987</c:v>
                </c:pt>
                <c:pt idx="4">
                  <c:v>17.917393629074091</c:v>
                </c:pt>
                <c:pt idx="5">
                  <c:v>18.143414169930161</c:v>
                </c:pt>
                <c:pt idx="6">
                  <c:v>18.318746275128667</c:v>
                </c:pt>
                <c:pt idx="7">
                  <c:v>18.530684563731786</c:v>
                </c:pt>
                <c:pt idx="8">
                  <c:v>18.607609351932734</c:v>
                </c:pt>
                <c:pt idx="9">
                  <c:v>19.121860451297927</c:v>
                </c:pt>
                <c:pt idx="10">
                  <c:v>19.271783125930842</c:v>
                </c:pt>
                <c:pt idx="11">
                  <c:v>18.439601828839656</c:v>
                </c:pt>
                <c:pt idx="12">
                  <c:v>18.156542472983521</c:v>
                </c:pt>
                <c:pt idx="13">
                  <c:v>17.819573759007262</c:v>
                </c:pt>
                <c:pt idx="14">
                  <c:v>17.530706257161427</c:v>
                </c:pt>
                <c:pt idx="15">
                  <c:v>17.216132015557974</c:v>
                </c:pt>
                <c:pt idx="16">
                  <c:v>16.588260387022881</c:v>
                </c:pt>
                <c:pt idx="17">
                  <c:v>16.433276158013175</c:v>
                </c:pt>
                <c:pt idx="18">
                  <c:v>16.27925928800412</c:v>
                </c:pt>
                <c:pt idx="19">
                  <c:v>16.131627149255291</c:v>
                </c:pt>
                <c:pt idx="20">
                  <c:v>15.969687789828924</c:v>
                </c:pt>
                <c:pt idx="21">
                  <c:v>14.160202963918849</c:v>
                </c:pt>
                <c:pt idx="22">
                  <c:v>13.914625823155914</c:v>
                </c:pt>
                <c:pt idx="23">
                  <c:v>13.743295458575878</c:v>
                </c:pt>
                <c:pt idx="24">
                  <c:v>13.55117429459659</c:v>
                </c:pt>
                <c:pt idx="25">
                  <c:v>13.326419088414594</c:v>
                </c:pt>
                <c:pt idx="26">
                  <c:v>12.375353260927598</c:v>
                </c:pt>
                <c:pt idx="27">
                  <c:v>12.246252458942845</c:v>
                </c:pt>
                <c:pt idx="28">
                  <c:v>12.044652733491541</c:v>
                </c:pt>
                <c:pt idx="29">
                  <c:v>11.895353508455171</c:v>
                </c:pt>
                <c:pt idx="30">
                  <c:v>11.747272939329756</c:v>
                </c:pt>
                <c:pt idx="31">
                  <c:v>11.594513112766752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05C-4064-939A-C27A3861D21A}"/>
            </c:ext>
          </c:extLst>
        </c:ser>
        <c:ser>
          <c:idx val="6"/>
          <c:order val="6"/>
          <c:tx>
            <c:strRef>
              <c:f>'Sheet 1'!$C$10</c:f>
              <c:strCache>
                <c:ptCount val="1"/>
                <c:pt idx="0">
                  <c:v>Procesos Industriales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'Sheet 1'!$D$3:$AI$3</c:f>
              <c:strCache>
                <c:ptCount val="3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  <c:pt idx="25">
                  <c:v>2044</c:v>
                </c:pt>
                <c:pt idx="26">
                  <c:v>2045</c:v>
                </c:pt>
                <c:pt idx="27">
                  <c:v>2046</c:v>
                </c:pt>
                <c:pt idx="28">
                  <c:v>2047</c:v>
                </c:pt>
                <c:pt idx="29">
                  <c:v>2048</c:v>
                </c:pt>
                <c:pt idx="30">
                  <c:v>2049</c:v>
                </c:pt>
                <c:pt idx="31">
                  <c:v>2050</c:v>
                </c:pt>
              </c:strCache>
            </c:strRef>
          </c:cat>
          <c:val>
            <c:numRef>
              <c:f>'Sheet 1'!$D$10:$AI$10</c:f>
              <c:numCache>
                <c:formatCode>#,##0.0</c:formatCode>
                <c:ptCount val="32"/>
                <c:pt idx="0">
                  <c:v>7.7734352267703635</c:v>
                </c:pt>
                <c:pt idx="1">
                  <c:v>7.6566496148529897</c:v>
                </c:pt>
                <c:pt idx="2">
                  <c:v>7.9182194239091421</c:v>
                </c:pt>
                <c:pt idx="3">
                  <c:v>8.7202220226250713</c:v>
                </c:pt>
                <c:pt idx="4">
                  <c:v>9.3756576629916069</c:v>
                </c:pt>
                <c:pt idx="5">
                  <c:v>9.6858338209116646</c:v>
                </c:pt>
                <c:pt idx="6">
                  <c:v>10.135501333743301</c:v>
                </c:pt>
                <c:pt idx="7">
                  <c:v>10.49475034864485</c:v>
                </c:pt>
                <c:pt idx="8">
                  <c:v>10.512730656767893</c:v>
                </c:pt>
                <c:pt idx="9">
                  <c:v>10.664064975790762</c:v>
                </c:pt>
                <c:pt idx="10">
                  <c:v>10.480213865890764</c:v>
                </c:pt>
                <c:pt idx="11">
                  <c:v>10.756724078563282</c:v>
                </c:pt>
                <c:pt idx="12">
                  <c:v>10.776865373212111</c:v>
                </c:pt>
                <c:pt idx="13">
                  <c:v>10.938857737432725</c:v>
                </c:pt>
                <c:pt idx="14">
                  <c:v>10.314703394335977</c:v>
                </c:pt>
                <c:pt idx="15">
                  <c:v>10.124183783830599</c:v>
                </c:pt>
                <c:pt idx="16">
                  <c:v>9.4903147484849146</c:v>
                </c:pt>
                <c:pt idx="17">
                  <c:v>9.2886841092411725</c:v>
                </c:pt>
                <c:pt idx="18">
                  <c:v>10.220360899352436</c:v>
                </c:pt>
                <c:pt idx="19">
                  <c:v>10.501864877320058</c:v>
                </c:pt>
                <c:pt idx="20">
                  <c:v>9.0471305891297824</c:v>
                </c:pt>
                <c:pt idx="21">
                  <c:v>8.5858275734553651</c:v>
                </c:pt>
                <c:pt idx="22">
                  <c:v>8.6696179029123481</c:v>
                </c:pt>
                <c:pt idx="23">
                  <c:v>9.3746990393614293</c:v>
                </c:pt>
                <c:pt idx="24">
                  <c:v>9.1519662796855883</c:v>
                </c:pt>
                <c:pt idx="25">
                  <c:v>8.4553786501132233</c:v>
                </c:pt>
                <c:pt idx="26">
                  <c:v>7.5681836331019676</c:v>
                </c:pt>
                <c:pt idx="27">
                  <c:v>6.7452774864691412</c:v>
                </c:pt>
                <c:pt idx="28">
                  <c:v>6.6547983517333265</c:v>
                </c:pt>
                <c:pt idx="29">
                  <c:v>6.3511502231061066</c:v>
                </c:pt>
                <c:pt idx="30">
                  <c:v>6.0174776353143118</c:v>
                </c:pt>
                <c:pt idx="31">
                  <c:v>5.7710883818001975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05C-4064-939A-C27A3861D21A}"/>
            </c:ext>
          </c:extLst>
        </c:ser>
        <c:ser>
          <c:idx val="7"/>
          <c:order val="7"/>
          <c:tx>
            <c:strRef>
              <c:f>'Sheet 1'!$C$11</c:f>
              <c:strCache>
                <c:ptCount val="1"/>
                <c:pt idx="0">
                  <c:v>Economía Circular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'Sheet 1'!$D$3:$AI$3</c:f>
              <c:strCache>
                <c:ptCount val="3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  <c:pt idx="25">
                  <c:v>2044</c:v>
                </c:pt>
                <c:pt idx="26">
                  <c:v>2045</c:v>
                </c:pt>
                <c:pt idx="27">
                  <c:v>2046</c:v>
                </c:pt>
                <c:pt idx="28">
                  <c:v>2047</c:v>
                </c:pt>
                <c:pt idx="29">
                  <c:v>2048</c:v>
                </c:pt>
                <c:pt idx="30">
                  <c:v>2049</c:v>
                </c:pt>
                <c:pt idx="31">
                  <c:v>2050</c:v>
                </c:pt>
              </c:strCache>
            </c:strRef>
          </c:cat>
          <c:val>
            <c:numRef>
              <c:f>'Sheet 1'!$D$11:$AI$11</c:f>
              <c:numCache>
                <c:formatCode>#,##0.0</c:formatCode>
                <c:ptCount val="32"/>
                <c:pt idx="0">
                  <c:v>5.8614820519121125</c:v>
                </c:pt>
                <c:pt idx="1">
                  <c:v>6.0742385778867174</c:v>
                </c:pt>
                <c:pt idx="2">
                  <c:v>6.2667663019120665</c:v>
                </c:pt>
                <c:pt idx="3">
                  <c:v>6.4684038470954013</c:v>
                </c:pt>
                <c:pt idx="4">
                  <c:v>6.666366960697137</c:v>
                </c:pt>
                <c:pt idx="5">
                  <c:v>6.7975956867276599</c:v>
                </c:pt>
                <c:pt idx="6">
                  <c:v>6.911087879041653</c:v>
                </c:pt>
                <c:pt idx="7">
                  <c:v>7.0085802165761217</c:v>
                </c:pt>
                <c:pt idx="8">
                  <c:v>6.9858000483460172</c:v>
                </c:pt>
                <c:pt idx="9">
                  <c:v>6.8104038911764491</c:v>
                </c:pt>
                <c:pt idx="10">
                  <c:v>6.3531665779221465</c:v>
                </c:pt>
                <c:pt idx="11">
                  <c:v>6.1902285819665126</c:v>
                </c:pt>
                <c:pt idx="12">
                  <c:v>6.255996612734541</c:v>
                </c:pt>
                <c:pt idx="13">
                  <c:v>6.3163237262960878</c:v>
                </c:pt>
                <c:pt idx="14">
                  <c:v>6.3716865115196715</c:v>
                </c:pt>
                <c:pt idx="15">
                  <c:v>6.4157293870058885</c:v>
                </c:pt>
                <c:pt idx="16">
                  <c:v>6.4800499652484085</c:v>
                </c:pt>
                <c:pt idx="17">
                  <c:v>6.5130190762442375</c:v>
                </c:pt>
                <c:pt idx="18">
                  <c:v>6.5461813923423646</c:v>
                </c:pt>
                <c:pt idx="19">
                  <c:v>6.5794759236622244</c:v>
                </c:pt>
                <c:pt idx="20">
                  <c:v>6.6129906309631838</c:v>
                </c:pt>
                <c:pt idx="21">
                  <c:v>6.6789372039125912</c:v>
                </c:pt>
                <c:pt idx="22">
                  <c:v>6.714279654560146</c:v>
                </c:pt>
                <c:pt idx="23">
                  <c:v>6.7484695867615221</c:v>
                </c:pt>
                <c:pt idx="24">
                  <c:v>6.7816576493273963</c:v>
                </c:pt>
                <c:pt idx="25">
                  <c:v>6.8139770179234231</c:v>
                </c:pt>
                <c:pt idx="26">
                  <c:v>6.8455231132136118</c:v>
                </c:pt>
                <c:pt idx="27">
                  <c:v>6.8763679276869727</c:v>
                </c:pt>
                <c:pt idx="28">
                  <c:v>6.9065692995561418</c:v>
                </c:pt>
                <c:pt idx="29">
                  <c:v>6.9361732973581374</c:v>
                </c:pt>
                <c:pt idx="30">
                  <c:v>6.9652469850598395</c:v>
                </c:pt>
                <c:pt idx="31">
                  <c:v>6.9988778814881005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05C-4064-939A-C27A3861D21A}"/>
            </c:ext>
          </c:extLst>
        </c:ser>
        <c:ser>
          <c:idx val="8"/>
          <c:order val="8"/>
          <c:tx>
            <c:strRef>
              <c:f>'Sheet 1'!$C$12</c:f>
              <c:strCache>
                <c:ptCount val="1"/>
                <c:pt idx="0">
                  <c:v>Agricultura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'Sheet 1'!$D$3:$AI$3</c:f>
              <c:strCache>
                <c:ptCount val="3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  <c:pt idx="25">
                  <c:v>2044</c:v>
                </c:pt>
                <c:pt idx="26">
                  <c:v>2045</c:v>
                </c:pt>
                <c:pt idx="27">
                  <c:v>2046</c:v>
                </c:pt>
                <c:pt idx="28">
                  <c:v>2047</c:v>
                </c:pt>
                <c:pt idx="29">
                  <c:v>2048</c:v>
                </c:pt>
                <c:pt idx="30">
                  <c:v>2049</c:v>
                </c:pt>
                <c:pt idx="31">
                  <c:v>2050</c:v>
                </c:pt>
              </c:strCache>
            </c:strRef>
          </c:cat>
          <c:val>
            <c:numRef>
              <c:f>'Sheet 1'!$D$12:$AI$12</c:f>
              <c:numCache>
                <c:formatCode>#,##0.0</c:formatCode>
                <c:ptCount val="32"/>
                <c:pt idx="0">
                  <c:v>11.304577320564102</c:v>
                </c:pt>
                <c:pt idx="1">
                  <c:v>11.376801819781651</c:v>
                </c:pt>
                <c:pt idx="2">
                  <c:v>11.356294283277586</c:v>
                </c:pt>
                <c:pt idx="3">
                  <c:v>11.347360696250664</c:v>
                </c:pt>
                <c:pt idx="4">
                  <c:v>11.376260311325188</c:v>
                </c:pt>
                <c:pt idx="5">
                  <c:v>11.401873120003565</c:v>
                </c:pt>
                <c:pt idx="6">
                  <c:v>11.389110237607095</c:v>
                </c:pt>
                <c:pt idx="7">
                  <c:v>11.36513799454046</c:v>
                </c:pt>
                <c:pt idx="8">
                  <c:v>11.331747537831266</c:v>
                </c:pt>
                <c:pt idx="9">
                  <c:v>11.285247602265912</c:v>
                </c:pt>
                <c:pt idx="10">
                  <c:v>11.251509489715199</c:v>
                </c:pt>
                <c:pt idx="11">
                  <c:v>11.212979478410428</c:v>
                </c:pt>
                <c:pt idx="12">
                  <c:v>11.149266792072355</c:v>
                </c:pt>
                <c:pt idx="13">
                  <c:v>11.083452800183967</c:v>
                </c:pt>
                <c:pt idx="14">
                  <c:v>11.017625932836824</c:v>
                </c:pt>
                <c:pt idx="15">
                  <c:v>10.952426270764926</c:v>
                </c:pt>
                <c:pt idx="16">
                  <c:v>10.887307904762897</c:v>
                </c:pt>
                <c:pt idx="17">
                  <c:v>10.827557711455023</c:v>
                </c:pt>
                <c:pt idx="18">
                  <c:v>10.766208581634658</c:v>
                </c:pt>
                <c:pt idx="19">
                  <c:v>10.719910232103402</c:v>
                </c:pt>
                <c:pt idx="20">
                  <c:v>10.67071799164707</c:v>
                </c:pt>
                <c:pt idx="21">
                  <c:v>10.628563251410764</c:v>
                </c:pt>
                <c:pt idx="22">
                  <c:v>10.625537881336584</c:v>
                </c:pt>
                <c:pt idx="23">
                  <c:v>10.62139709357468</c:v>
                </c:pt>
                <c:pt idx="24">
                  <c:v>10.616535835012783</c:v>
                </c:pt>
                <c:pt idx="25">
                  <c:v>10.61143362354804</c:v>
                </c:pt>
                <c:pt idx="26">
                  <c:v>10.60655418298953</c:v>
                </c:pt>
                <c:pt idx="27">
                  <c:v>10.602278480741395</c:v>
                </c:pt>
                <c:pt idx="28">
                  <c:v>10.598871892547695</c:v>
                </c:pt>
                <c:pt idx="29">
                  <c:v>10.596472015795806</c:v>
                </c:pt>
                <c:pt idx="30">
                  <c:v>10.595097851103011</c:v>
                </c:pt>
                <c:pt idx="31">
                  <c:v>10.594677444479901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5C-4064-939A-C27A3861D21A}"/>
            </c:ext>
          </c:extLst>
        </c:ser>
        <c:ser>
          <c:idx val="9"/>
          <c:order val="9"/>
          <c:tx>
            <c:strRef>
              <c:f>'Sheet 1'!$C$13</c:f>
              <c:strCache>
                <c:ptCount val="1"/>
                <c:pt idx="0">
                  <c:v>Bosques y Biodiversidad 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'Sheet 1'!$D$3:$AI$3</c:f>
              <c:strCache>
                <c:ptCount val="3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  <c:pt idx="25">
                  <c:v>2044</c:v>
                </c:pt>
                <c:pt idx="26">
                  <c:v>2045</c:v>
                </c:pt>
                <c:pt idx="27">
                  <c:v>2046</c:v>
                </c:pt>
                <c:pt idx="28">
                  <c:v>2047</c:v>
                </c:pt>
                <c:pt idx="29">
                  <c:v>2048</c:v>
                </c:pt>
                <c:pt idx="30">
                  <c:v>2049</c:v>
                </c:pt>
                <c:pt idx="31">
                  <c:v>2050</c:v>
                </c:pt>
              </c:strCache>
            </c:strRef>
          </c:cat>
          <c:val>
            <c:numRef>
              <c:f>'Sheet 1'!$D$13:$AI$13</c:f>
              <c:numCache>
                <c:formatCode>#,##0.0</c:formatCode>
                <c:ptCount val="32"/>
                <c:pt idx="0">
                  <c:v>-59.601081255764754</c:v>
                </c:pt>
                <c:pt idx="1">
                  <c:v>-61.819620778806886</c:v>
                </c:pt>
                <c:pt idx="2">
                  <c:v>-61.843289716247256</c:v>
                </c:pt>
                <c:pt idx="3">
                  <c:v>-61.487828867891082</c:v>
                </c:pt>
                <c:pt idx="4">
                  <c:v>-64.191082910951536</c:v>
                </c:pt>
                <c:pt idx="5">
                  <c:v>-64.892156236375826</c:v>
                </c:pt>
                <c:pt idx="6">
                  <c:v>-65.291029254490468</c:v>
                </c:pt>
                <c:pt idx="7">
                  <c:v>-65.985392042776027</c:v>
                </c:pt>
                <c:pt idx="8">
                  <c:v>-67.014418174939564</c:v>
                </c:pt>
                <c:pt idx="9">
                  <c:v>-67.959857417794765</c:v>
                </c:pt>
                <c:pt idx="10">
                  <c:v>-68.851270363163849</c:v>
                </c:pt>
                <c:pt idx="11">
                  <c:v>-69.942767300189416</c:v>
                </c:pt>
                <c:pt idx="12">
                  <c:v>-69.942842989845204</c:v>
                </c:pt>
                <c:pt idx="13">
                  <c:v>-69.899053979366499</c:v>
                </c:pt>
                <c:pt idx="14">
                  <c:v>-69.732635528216619</c:v>
                </c:pt>
                <c:pt idx="15">
                  <c:v>-69.608130224777284</c:v>
                </c:pt>
                <c:pt idx="16">
                  <c:v>-69.482409694542639</c:v>
                </c:pt>
                <c:pt idx="17">
                  <c:v>-69.52140917983192</c:v>
                </c:pt>
                <c:pt idx="18">
                  <c:v>-69.971015622540762</c:v>
                </c:pt>
                <c:pt idx="19">
                  <c:v>-70.045394264309508</c:v>
                </c:pt>
                <c:pt idx="20">
                  <c:v>-70.066147078642857</c:v>
                </c:pt>
                <c:pt idx="21">
                  <c:v>-70.136515593892184</c:v>
                </c:pt>
                <c:pt idx="22">
                  <c:v>-71.559885303454806</c:v>
                </c:pt>
                <c:pt idx="23">
                  <c:v>-71.80088416522797</c:v>
                </c:pt>
                <c:pt idx="24">
                  <c:v>-71.556172145235379</c:v>
                </c:pt>
                <c:pt idx="25">
                  <c:v>-71.291213009064776</c:v>
                </c:pt>
                <c:pt idx="26">
                  <c:v>-70.80801727388554</c:v>
                </c:pt>
                <c:pt idx="27">
                  <c:v>-70.315854651006276</c:v>
                </c:pt>
                <c:pt idx="28">
                  <c:v>-69.638967891772538</c:v>
                </c:pt>
                <c:pt idx="29">
                  <c:v>-69.728736444364245</c:v>
                </c:pt>
                <c:pt idx="30">
                  <c:v>-69.088996804082356</c:v>
                </c:pt>
                <c:pt idx="31">
                  <c:v>-68.585232196661551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05C-4064-939A-C27A3861D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530735231"/>
        <c:axId val="1530736879"/>
      </c:barChart>
      <c:lineChart>
        <c:grouping val="standard"/>
        <c:varyColors val="0"/>
        <c:ser>
          <c:idx val="10"/>
          <c:order val="10"/>
          <c:tx>
            <c:strRef>
              <c:f>'Sheet 1'!$C$14</c:f>
              <c:strCache>
                <c:ptCount val="1"/>
                <c:pt idx="0">
                  <c:v>Emisiones Netas Totales</c:v>
                </c:pt>
              </c:strCache>
            </c:strRef>
          </c:tx>
          <c:spPr>
            <a:ln w="158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'Sheet 1'!$D$3:$AI$3</c:f>
              <c:strCache>
                <c:ptCount val="3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  <c:pt idx="25">
                  <c:v>2044</c:v>
                </c:pt>
                <c:pt idx="26">
                  <c:v>2045</c:v>
                </c:pt>
                <c:pt idx="27">
                  <c:v>2046</c:v>
                </c:pt>
                <c:pt idx="28">
                  <c:v>2047</c:v>
                </c:pt>
                <c:pt idx="29">
                  <c:v>2048</c:v>
                </c:pt>
                <c:pt idx="30">
                  <c:v>2049</c:v>
                </c:pt>
                <c:pt idx="31">
                  <c:v>2050</c:v>
                </c:pt>
              </c:strCache>
            </c:strRef>
          </c:cat>
          <c:val>
            <c:numRef>
              <c:f>'Sheet 1'!$D$14:$AI$14</c:f>
              <c:numCache>
                <c:formatCode>#,##0.0</c:formatCode>
                <c:ptCount val="32"/>
                <c:pt idx="0">
                  <c:v>48.065449024061948</c:v>
                </c:pt>
                <c:pt idx="1">
                  <c:v>42.181732099365483</c:v>
                </c:pt>
                <c:pt idx="2">
                  <c:v>33.216161580320403</c:v>
                </c:pt>
                <c:pt idx="3">
                  <c:v>38.017854878040367</c:v>
                </c:pt>
                <c:pt idx="4">
                  <c:v>38.430318465926121</c:v>
                </c:pt>
                <c:pt idx="5">
                  <c:v>37.802145082778537</c:v>
                </c:pt>
                <c:pt idx="6">
                  <c:v>41.247535064614851</c:v>
                </c:pt>
                <c:pt idx="7">
                  <c:v>43.106745518213287</c:v>
                </c:pt>
                <c:pt idx="8">
                  <c:v>43.670780375427384</c:v>
                </c:pt>
                <c:pt idx="9">
                  <c:v>44.85463099862433</c:v>
                </c:pt>
                <c:pt idx="10">
                  <c:v>44.486969877647567</c:v>
                </c:pt>
                <c:pt idx="11">
                  <c:v>36.662908545938009</c:v>
                </c:pt>
                <c:pt idx="12">
                  <c:v>33.176541299733913</c:v>
                </c:pt>
                <c:pt idx="13">
                  <c:v>31.997349363640538</c:v>
                </c:pt>
                <c:pt idx="14">
                  <c:v>27.850182888295407</c:v>
                </c:pt>
                <c:pt idx="15">
                  <c:v>27.491522912945442</c:v>
                </c:pt>
                <c:pt idx="16">
                  <c:v>24.379742798300896</c:v>
                </c:pt>
                <c:pt idx="17">
                  <c:v>22.281389143168468</c:v>
                </c:pt>
                <c:pt idx="18">
                  <c:v>21.576387256033229</c:v>
                </c:pt>
                <c:pt idx="19">
                  <c:v>19.517200714159557</c:v>
                </c:pt>
                <c:pt idx="20">
                  <c:v>16.262967759950627</c:v>
                </c:pt>
                <c:pt idx="21">
                  <c:v>12.048433026626697</c:v>
                </c:pt>
                <c:pt idx="22">
                  <c:v>8.1288229225227013</c:v>
                </c:pt>
                <c:pt idx="23">
                  <c:v>7.765483063968631</c:v>
                </c:pt>
                <c:pt idx="24">
                  <c:v>6.9348209601258333</c:v>
                </c:pt>
                <c:pt idx="25">
                  <c:v>5.319797360565957</c:v>
                </c:pt>
                <c:pt idx="26">
                  <c:v>2.8671917043313897</c:v>
                </c:pt>
                <c:pt idx="27">
                  <c:v>1.3361965127277244</c:v>
                </c:pt>
                <c:pt idx="28">
                  <c:v>0.66159145639531403</c:v>
                </c:pt>
                <c:pt idx="29">
                  <c:v>-0.88581947654307669</c:v>
                </c:pt>
                <c:pt idx="30">
                  <c:v>-1.844984366685523</c:v>
                </c:pt>
                <c:pt idx="31">
                  <c:v>-2.6853230925825216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05C-4064-939A-C27A3861D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0735231"/>
        <c:axId val="1530736879"/>
      </c:lineChart>
      <c:catAx>
        <c:axId val="1530735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Helvetica Neue" panose="02000503000000020004"/>
                <a:ea typeface="+mn-ea"/>
                <a:cs typeface="+mn-cs"/>
              </a:defRPr>
            </a:pPr>
            <a:endParaRPr lang="es-CL"/>
          </a:p>
        </c:txPr>
        <c:crossAx val="1530736879"/>
        <c:crosses val="autoZero"/>
        <c:auto val="1"/>
        <c:lblAlgn val="ctr"/>
        <c:lblOffset val="100"/>
        <c:noMultiLvlLbl val="0"/>
      </c:catAx>
      <c:valAx>
        <c:axId val="1530736879"/>
        <c:scaling>
          <c:orientation val="minMax"/>
          <c:max val="120"/>
          <c:min val="-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Helvetica Neue" panose="02000503000000020004"/>
                <a:ea typeface="+mn-ea"/>
                <a:cs typeface="+mn-cs"/>
              </a:defRPr>
            </a:pPr>
            <a:endParaRPr lang="es-CL"/>
          </a:p>
        </c:txPr>
        <c:crossAx val="1530735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Helvetica Neue" panose="02000503000000020004"/>
        </a:defRPr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Helvetica Neue" panose="02000503000000020004"/>
                <a:ea typeface="+mn-ea"/>
                <a:cs typeface="+mn-cs"/>
              </a:defRPr>
            </a:pPr>
            <a:r>
              <a:rPr lang="es-MX" b="1" dirty="0"/>
              <a:t>NDC+</a:t>
            </a:r>
          </a:p>
        </c:rich>
      </c:tx>
      <c:layout>
        <c:manualLayout>
          <c:xMode val="edge"/>
          <c:yMode val="edge"/>
          <c:x val="0.46422992329932794"/>
          <c:y val="6.12799909137845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Helvetica Neue" panose="02000503000000020004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'Sheet 1'!$C$4</c:f>
              <c:strCache>
                <c:ptCount val="1"/>
                <c:pt idx="0">
                  <c:v>Generación Eléctrica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'Sheet 1'!$AJ$3:$BO$3</c:f>
              <c:strCache>
                <c:ptCount val="3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  <c:pt idx="25">
                  <c:v>2044</c:v>
                </c:pt>
                <c:pt idx="26">
                  <c:v>2045</c:v>
                </c:pt>
                <c:pt idx="27">
                  <c:v>2046</c:v>
                </c:pt>
                <c:pt idx="28">
                  <c:v>2047</c:v>
                </c:pt>
                <c:pt idx="29">
                  <c:v>2048</c:v>
                </c:pt>
                <c:pt idx="30">
                  <c:v>2049</c:v>
                </c:pt>
                <c:pt idx="31">
                  <c:v>2050</c:v>
                </c:pt>
              </c:strCache>
            </c:strRef>
          </c:cat>
          <c:val>
            <c:numRef>
              <c:f>'Sheet 1'!$AJ$4:$BO$4</c:f>
              <c:numCache>
                <c:formatCode>#,##0.0</c:formatCode>
                <c:ptCount val="32"/>
                <c:pt idx="0">
                  <c:v>31.62</c:v>
                </c:pt>
                <c:pt idx="1">
                  <c:v>28.82</c:v>
                </c:pt>
                <c:pt idx="2">
                  <c:v>17.59</c:v>
                </c:pt>
                <c:pt idx="3">
                  <c:v>19.739999999999998</c:v>
                </c:pt>
                <c:pt idx="4">
                  <c:v>20.67</c:v>
                </c:pt>
                <c:pt idx="5">
                  <c:v>19</c:v>
                </c:pt>
                <c:pt idx="6">
                  <c:v>19.77</c:v>
                </c:pt>
                <c:pt idx="7">
                  <c:v>19.420000000000002</c:v>
                </c:pt>
                <c:pt idx="8">
                  <c:v>18.350000000000001</c:v>
                </c:pt>
                <c:pt idx="9">
                  <c:v>18.239999999999998</c:v>
                </c:pt>
                <c:pt idx="10">
                  <c:v>13.82</c:v>
                </c:pt>
                <c:pt idx="11">
                  <c:v>9.84</c:v>
                </c:pt>
                <c:pt idx="12">
                  <c:v>4.3899999999999997</c:v>
                </c:pt>
                <c:pt idx="13">
                  <c:v>3.48</c:v>
                </c:pt>
                <c:pt idx="14">
                  <c:v>3.42</c:v>
                </c:pt>
                <c:pt idx="15">
                  <c:v>3.58</c:v>
                </c:pt>
                <c:pt idx="16">
                  <c:v>3.63</c:v>
                </c:pt>
                <c:pt idx="17">
                  <c:v>3.61</c:v>
                </c:pt>
                <c:pt idx="18">
                  <c:v>3.62</c:v>
                </c:pt>
                <c:pt idx="19">
                  <c:v>3.63</c:v>
                </c:pt>
                <c:pt idx="20">
                  <c:v>3.65</c:v>
                </c:pt>
                <c:pt idx="21">
                  <c:v>3.61</c:v>
                </c:pt>
                <c:pt idx="22">
                  <c:v>3.67</c:v>
                </c:pt>
                <c:pt idx="23">
                  <c:v>3.58</c:v>
                </c:pt>
                <c:pt idx="24">
                  <c:v>3.4699999999999998</c:v>
                </c:pt>
                <c:pt idx="25">
                  <c:v>2.81</c:v>
                </c:pt>
                <c:pt idx="26">
                  <c:v>2.65</c:v>
                </c:pt>
                <c:pt idx="27">
                  <c:v>2.19</c:v>
                </c:pt>
                <c:pt idx="28">
                  <c:v>2.11</c:v>
                </c:pt>
                <c:pt idx="29">
                  <c:v>1.94</c:v>
                </c:pt>
                <c:pt idx="30">
                  <c:v>1.6400000000000001</c:v>
                </c:pt>
                <c:pt idx="31">
                  <c:v>1.52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80-4BA6-8FA3-62A9ECEA83EB}"/>
            </c:ext>
          </c:extLst>
        </c:ser>
        <c:ser>
          <c:idx val="1"/>
          <c:order val="1"/>
          <c:tx>
            <c:strRef>
              <c:f>'Sheet 1'!$C$5</c:f>
              <c:strCache>
                <c:ptCount val="1"/>
                <c:pt idx="0">
                  <c:v>Transporte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'Sheet 1'!$AJ$3:$BO$3</c:f>
              <c:strCache>
                <c:ptCount val="3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  <c:pt idx="25">
                  <c:v>2044</c:v>
                </c:pt>
                <c:pt idx="26">
                  <c:v>2045</c:v>
                </c:pt>
                <c:pt idx="27">
                  <c:v>2046</c:v>
                </c:pt>
                <c:pt idx="28">
                  <c:v>2047</c:v>
                </c:pt>
                <c:pt idx="29">
                  <c:v>2048</c:v>
                </c:pt>
                <c:pt idx="30">
                  <c:v>2049</c:v>
                </c:pt>
                <c:pt idx="31">
                  <c:v>2050</c:v>
                </c:pt>
              </c:strCache>
            </c:strRef>
          </c:cat>
          <c:val>
            <c:numRef>
              <c:f>'Sheet 1'!$AJ$5:$BO$5</c:f>
              <c:numCache>
                <c:formatCode>#,##0.0</c:formatCode>
                <c:ptCount val="32"/>
                <c:pt idx="0">
                  <c:v>27.123149320029544</c:v>
                </c:pt>
                <c:pt idx="1">
                  <c:v>26.761851422423359</c:v>
                </c:pt>
                <c:pt idx="2">
                  <c:v>27.442759481302534</c:v>
                </c:pt>
                <c:pt idx="3">
                  <c:v>27.950117624946351</c:v>
                </c:pt>
                <c:pt idx="4">
                  <c:v>28.448000098524442</c:v>
                </c:pt>
                <c:pt idx="5">
                  <c:v>28.941465002616731</c:v>
                </c:pt>
                <c:pt idx="6">
                  <c:v>29.095325302617251</c:v>
                </c:pt>
                <c:pt idx="7">
                  <c:v>29.318752760544076</c:v>
                </c:pt>
                <c:pt idx="8">
                  <c:v>29.537833905241929</c:v>
                </c:pt>
                <c:pt idx="9">
                  <c:v>29.720041365200466</c:v>
                </c:pt>
                <c:pt idx="10">
                  <c:v>29.866899014974365</c:v>
                </c:pt>
                <c:pt idx="11">
                  <c:v>29.969723010719605</c:v>
                </c:pt>
                <c:pt idx="12">
                  <c:v>29.975979482911701</c:v>
                </c:pt>
                <c:pt idx="13">
                  <c:v>29.948838739346577</c:v>
                </c:pt>
                <c:pt idx="14">
                  <c:v>29.76097735125904</c:v>
                </c:pt>
                <c:pt idx="15">
                  <c:v>29.527933651978802</c:v>
                </c:pt>
                <c:pt idx="16">
                  <c:v>29.056943920239448</c:v>
                </c:pt>
                <c:pt idx="17">
                  <c:v>28.510430527979889</c:v>
                </c:pt>
                <c:pt idx="18">
                  <c:v>27.88609476413361</c:v>
                </c:pt>
                <c:pt idx="19">
                  <c:v>27.147744921333828</c:v>
                </c:pt>
                <c:pt idx="20">
                  <c:v>26.419337233864432</c:v>
                </c:pt>
                <c:pt idx="21">
                  <c:v>25.686086241093456</c:v>
                </c:pt>
                <c:pt idx="22">
                  <c:v>25.238256658898788</c:v>
                </c:pt>
                <c:pt idx="23">
                  <c:v>24.810600976917755</c:v>
                </c:pt>
                <c:pt idx="24">
                  <c:v>24.307580984460611</c:v>
                </c:pt>
                <c:pt idx="25">
                  <c:v>23.583912563456948</c:v>
                </c:pt>
                <c:pt idx="26">
                  <c:v>22.834776887435432</c:v>
                </c:pt>
                <c:pt idx="27">
                  <c:v>22.108262336771478</c:v>
                </c:pt>
                <c:pt idx="28">
                  <c:v>21.306711116819944</c:v>
                </c:pt>
                <c:pt idx="29">
                  <c:v>20.483903063821909</c:v>
                </c:pt>
                <c:pt idx="30">
                  <c:v>19.634581671750809</c:v>
                </c:pt>
                <c:pt idx="31">
                  <c:v>18.763523834855128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80-4BA6-8FA3-62A9ECEA83EB}"/>
            </c:ext>
          </c:extLst>
        </c:ser>
        <c:ser>
          <c:idx val="2"/>
          <c:order val="2"/>
          <c:tx>
            <c:strRef>
              <c:f>'Sheet 1'!$C$6</c:f>
              <c:strCache>
                <c:ptCount val="1"/>
                <c:pt idx="0">
                  <c:v>Residenciales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'Sheet 1'!$AJ$3:$BO$3</c:f>
              <c:strCache>
                <c:ptCount val="3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  <c:pt idx="25">
                  <c:v>2044</c:v>
                </c:pt>
                <c:pt idx="26">
                  <c:v>2045</c:v>
                </c:pt>
                <c:pt idx="27">
                  <c:v>2046</c:v>
                </c:pt>
                <c:pt idx="28">
                  <c:v>2047</c:v>
                </c:pt>
                <c:pt idx="29">
                  <c:v>2048</c:v>
                </c:pt>
                <c:pt idx="30">
                  <c:v>2049</c:v>
                </c:pt>
                <c:pt idx="31">
                  <c:v>2050</c:v>
                </c:pt>
              </c:strCache>
            </c:strRef>
          </c:cat>
          <c:val>
            <c:numRef>
              <c:f>'Sheet 1'!$AJ$6:$BO$6</c:f>
              <c:numCache>
                <c:formatCode>#,##0.0</c:formatCode>
                <c:ptCount val="32"/>
                <c:pt idx="0">
                  <c:v>4.5203234832479451</c:v>
                </c:pt>
                <c:pt idx="1">
                  <c:v>4.5404281799501387</c:v>
                </c:pt>
                <c:pt idx="2">
                  <c:v>4.5226364085200217</c:v>
                </c:pt>
                <c:pt idx="3">
                  <c:v>4.5239487168802812</c:v>
                </c:pt>
                <c:pt idx="4">
                  <c:v>4.5466435788264405</c:v>
                </c:pt>
                <c:pt idx="5">
                  <c:v>4.5524534048284115</c:v>
                </c:pt>
                <c:pt idx="6">
                  <c:v>4.5475877090782166</c:v>
                </c:pt>
                <c:pt idx="7">
                  <c:v>4.5396124856887212</c:v>
                </c:pt>
                <c:pt idx="8">
                  <c:v>4.5299632098295088</c:v>
                </c:pt>
                <c:pt idx="9">
                  <c:v>4.5075583777721535</c:v>
                </c:pt>
                <c:pt idx="10">
                  <c:v>4.4929546849938307</c:v>
                </c:pt>
                <c:pt idx="11">
                  <c:v>4.4554967471705842</c:v>
                </c:pt>
                <c:pt idx="12">
                  <c:v>4.4003259174148788</c:v>
                </c:pt>
                <c:pt idx="13">
                  <c:v>4.2124056344563812</c:v>
                </c:pt>
                <c:pt idx="14">
                  <c:v>4.1079151904419895</c:v>
                </c:pt>
                <c:pt idx="15">
                  <c:v>4.0240911532816073</c:v>
                </c:pt>
                <c:pt idx="16">
                  <c:v>3.9334584422874457</c:v>
                </c:pt>
                <c:pt idx="17">
                  <c:v>3.8527621448246889</c:v>
                </c:pt>
                <c:pt idx="18">
                  <c:v>3.7934339923075586</c:v>
                </c:pt>
                <c:pt idx="19">
                  <c:v>3.7368902373818553</c:v>
                </c:pt>
                <c:pt idx="20">
                  <c:v>3.674751982646141</c:v>
                </c:pt>
                <c:pt idx="21">
                  <c:v>3.6152129689891104</c:v>
                </c:pt>
                <c:pt idx="22">
                  <c:v>3.5462325742629379</c:v>
                </c:pt>
                <c:pt idx="23">
                  <c:v>3.2707274914904017</c:v>
                </c:pt>
                <c:pt idx="24">
                  <c:v>3.1567468487038792</c:v>
                </c:pt>
                <c:pt idx="25">
                  <c:v>3.0439350706929962</c:v>
                </c:pt>
                <c:pt idx="26">
                  <c:v>2.9210333990185768</c:v>
                </c:pt>
                <c:pt idx="27">
                  <c:v>2.7959487117890967</c:v>
                </c:pt>
                <c:pt idx="28">
                  <c:v>2.660938327167929</c:v>
                </c:pt>
                <c:pt idx="29">
                  <c:v>2.5470864669220226</c:v>
                </c:pt>
                <c:pt idx="30">
                  <c:v>2.4120720725995217</c:v>
                </c:pt>
                <c:pt idx="31">
                  <c:v>2.3102556288139091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80-4BA6-8FA3-62A9ECEA83EB}"/>
            </c:ext>
          </c:extLst>
        </c:ser>
        <c:ser>
          <c:idx val="3"/>
          <c:order val="3"/>
          <c:tx>
            <c:strRef>
              <c:f>'Sheet 1'!$C$7</c:f>
              <c:strCache>
                <c:ptCount val="1"/>
                <c:pt idx="0">
                  <c:v>Comerciales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'Sheet 1'!$AJ$3:$BO$3</c:f>
              <c:strCache>
                <c:ptCount val="3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  <c:pt idx="25">
                  <c:v>2044</c:v>
                </c:pt>
                <c:pt idx="26">
                  <c:v>2045</c:v>
                </c:pt>
                <c:pt idx="27">
                  <c:v>2046</c:v>
                </c:pt>
                <c:pt idx="28">
                  <c:v>2047</c:v>
                </c:pt>
                <c:pt idx="29">
                  <c:v>2048</c:v>
                </c:pt>
                <c:pt idx="30">
                  <c:v>2049</c:v>
                </c:pt>
                <c:pt idx="31">
                  <c:v>2050</c:v>
                </c:pt>
              </c:strCache>
            </c:strRef>
          </c:cat>
          <c:val>
            <c:numRef>
              <c:f>'Sheet 1'!$AJ$7:$BO$7</c:f>
              <c:numCache>
                <c:formatCode>#,##0.0</c:formatCode>
                <c:ptCount val="32"/>
                <c:pt idx="0">
                  <c:v>2.4660426496538395</c:v>
                </c:pt>
                <c:pt idx="1">
                  <c:v>2.5873971563451468</c:v>
                </c:pt>
                <c:pt idx="2">
                  <c:v>2.6900105626698112</c:v>
                </c:pt>
                <c:pt idx="3">
                  <c:v>2.774665873921061</c:v>
                </c:pt>
                <c:pt idx="4">
                  <c:v>2.8555788384168186</c:v>
                </c:pt>
                <c:pt idx="5">
                  <c:v>2.9420677266809934</c:v>
                </c:pt>
                <c:pt idx="6">
                  <c:v>3.0245414657690151</c:v>
                </c:pt>
                <c:pt idx="7">
                  <c:v>3.1002619894121008</c:v>
                </c:pt>
                <c:pt idx="8">
                  <c:v>3.1689970260674087</c:v>
                </c:pt>
                <c:pt idx="9">
                  <c:v>3.2304100184454225</c:v>
                </c:pt>
                <c:pt idx="10">
                  <c:v>3.28397848565813</c:v>
                </c:pt>
                <c:pt idx="11">
                  <c:v>3.3269345042156182</c:v>
                </c:pt>
                <c:pt idx="12">
                  <c:v>3.3557698231499882</c:v>
                </c:pt>
                <c:pt idx="13">
                  <c:v>3.3830521665114301</c:v>
                </c:pt>
                <c:pt idx="14">
                  <c:v>3.4025048489892677</c:v>
                </c:pt>
                <c:pt idx="15">
                  <c:v>3.4146855696288267</c:v>
                </c:pt>
                <c:pt idx="16">
                  <c:v>3.4164814579873144</c:v>
                </c:pt>
                <c:pt idx="17">
                  <c:v>3.4100808429872616</c:v>
                </c:pt>
                <c:pt idx="18">
                  <c:v>3.3948359837351476</c:v>
                </c:pt>
                <c:pt idx="19">
                  <c:v>3.3689697849332783</c:v>
                </c:pt>
                <c:pt idx="20">
                  <c:v>3.3334110006140936</c:v>
                </c:pt>
                <c:pt idx="21">
                  <c:v>3.2890314653340456</c:v>
                </c:pt>
                <c:pt idx="22">
                  <c:v>3.2408439631095423</c:v>
                </c:pt>
                <c:pt idx="23">
                  <c:v>3.1820085824986499</c:v>
                </c:pt>
                <c:pt idx="24">
                  <c:v>3.1112787009831324</c:v>
                </c:pt>
                <c:pt idx="25">
                  <c:v>3.0309879399904962</c:v>
                </c:pt>
                <c:pt idx="26">
                  <c:v>2.9489262532897502</c:v>
                </c:pt>
                <c:pt idx="27">
                  <c:v>2.8556525509450936</c:v>
                </c:pt>
                <c:pt idx="28">
                  <c:v>2.7519752409856584</c:v>
                </c:pt>
                <c:pt idx="29">
                  <c:v>2.6784224080143595</c:v>
                </c:pt>
                <c:pt idx="30">
                  <c:v>2.5877646576030591</c:v>
                </c:pt>
                <c:pt idx="31">
                  <c:v>2.4893490658288311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80-4BA6-8FA3-62A9ECEA83EB}"/>
            </c:ext>
          </c:extLst>
        </c:ser>
        <c:ser>
          <c:idx val="4"/>
          <c:order val="4"/>
          <c:tx>
            <c:strRef>
              <c:f>'Sheet 1'!$C$8</c:f>
              <c:strCache>
                <c:ptCount val="1"/>
                <c:pt idx="0">
                  <c:v>Públicas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'Sheet 1'!$AJ$3:$BO$3</c:f>
              <c:strCache>
                <c:ptCount val="3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  <c:pt idx="25">
                  <c:v>2044</c:v>
                </c:pt>
                <c:pt idx="26">
                  <c:v>2045</c:v>
                </c:pt>
                <c:pt idx="27">
                  <c:v>2046</c:v>
                </c:pt>
                <c:pt idx="28">
                  <c:v>2047</c:v>
                </c:pt>
                <c:pt idx="29">
                  <c:v>2048</c:v>
                </c:pt>
                <c:pt idx="30">
                  <c:v>2049</c:v>
                </c:pt>
                <c:pt idx="31">
                  <c:v>2050</c:v>
                </c:pt>
              </c:strCache>
            </c:strRef>
          </c:cat>
          <c:val>
            <c:numRef>
              <c:f>'Sheet 1'!$AJ$8:$BO$8</c:f>
              <c:numCache>
                <c:formatCode>#,##0.0</c:formatCode>
                <c:ptCount val="32"/>
                <c:pt idx="0">
                  <c:v>0.13113861177936961</c:v>
                </c:pt>
                <c:pt idx="1">
                  <c:v>0.13227453752653923</c:v>
                </c:pt>
                <c:pt idx="2">
                  <c:v>0.13241244314540129</c:v>
                </c:pt>
                <c:pt idx="3">
                  <c:v>0.13256773746637668</c:v>
                </c:pt>
                <c:pt idx="4">
                  <c:v>0.13274043432724539</c:v>
                </c:pt>
                <c:pt idx="5">
                  <c:v>0.13293051296996725</c:v>
                </c:pt>
                <c:pt idx="6">
                  <c:v>0.13313799415378366</c:v>
                </c:pt>
                <c:pt idx="7">
                  <c:v>0.1333628640388391</c:v>
                </c:pt>
                <c:pt idx="8">
                  <c:v>0.13360512954500448</c:v>
                </c:pt>
                <c:pt idx="9">
                  <c:v>0.13387294876114791</c:v>
                </c:pt>
                <c:pt idx="10">
                  <c:v>0.13421526330649494</c:v>
                </c:pt>
                <c:pt idx="11">
                  <c:v>0.13464023818824822</c:v>
                </c:pt>
                <c:pt idx="12">
                  <c:v>0.13514786648863375</c:v>
                </c:pt>
                <c:pt idx="13">
                  <c:v>0.13573816204592154</c:v>
                </c:pt>
                <c:pt idx="14">
                  <c:v>0.1363931341623954</c:v>
                </c:pt>
                <c:pt idx="15">
                  <c:v>0.13700494244265027</c:v>
                </c:pt>
                <c:pt idx="16">
                  <c:v>0.13755561694733975</c:v>
                </c:pt>
                <c:pt idx="17">
                  <c:v>0.13804515075728524</c:v>
                </c:pt>
                <c:pt idx="18">
                  <c:v>0.13847354387235611</c:v>
                </c:pt>
                <c:pt idx="19">
                  <c:v>0.13884408305483464</c:v>
                </c:pt>
                <c:pt idx="20">
                  <c:v>0.13917640584266031</c:v>
                </c:pt>
                <c:pt idx="21">
                  <c:v>0.13947380591820244</c:v>
                </c:pt>
                <c:pt idx="22">
                  <c:v>0.13973626944249032</c:v>
                </c:pt>
                <c:pt idx="23">
                  <c:v>0.13996379641490936</c:v>
                </c:pt>
                <c:pt idx="24">
                  <c:v>0.14015663593860589</c:v>
                </c:pt>
                <c:pt idx="25">
                  <c:v>0.14031623418709407</c:v>
                </c:pt>
                <c:pt idx="26">
                  <c:v>0.14044283334508839</c:v>
                </c:pt>
                <c:pt idx="27">
                  <c:v>0.14053642649128825</c:v>
                </c:pt>
                <c:pt idx="28">
                  <c:v>0.14059701362609794</c:v>
                </c:pt>
                <c:pt idx="29">
                  <c:v>0.14062534897529269</c:v>
                </c:pt>
                <c:pt idx="30">
                  <c:v>0.14062587485738173</c:v>
                </c:pt>
                <c:pt idx="31">
                  <c:v>0.14059933857727164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80-4BA6-8FA3-62A9ECEA83EB}"/>
            </c:ext>
          </c:extLst>
        </c:ser>
        <c:ser>
          <c:idx val="5"/>
          <c:order val="5"/>
          <c:tx>
            <c:strRef>
              <c:f>'Sheet 1'!$C$9</c:f>
              <c:strCache>
                <c:ptCount val="1"/>
                <c:pt idx="0">
                  <c:v>Industria y Mineria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'Sheet 1'!$AJ$3:$BO$3</c:f>
              <c:strCache>
                <c:ptCount val="3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  <c:pt idx="25">
                  <c:v>2044</c:v>
                </c:pt>
                <c:pt idx="26">
                  <c:v>2045</c:v>
                </c:pt>
                <c:pt idx="27">
                  <c:v>2046</c:v>
                </c:pt>
                <c:pt idx="28">
                  <c:v>2047</c:v>
                </c:pt>
                <c:pt idx="29">
                  <c:v>2048</c:v>
                </c:pt>
                <c:pt idx="30">
                  <c:v>2049</c:v>
                </c:pt>
                <c:pt idx="31">
                  <c:v>2050</c:v>
                </c:pt>
              </c:strCache>
            </c:strRef>
          </c:cat>
          <c:val>
            <c:numRef>
              <c:f>'Sheet 1'!$AJ$9:$BO$9</c:f>
              <c:numCache>
                <c:formatCode>#,##0.0</c:formatCode>
                <c:ptCount val="32"/>
                <c:pt idx="0">
                  <c:v>16.870190139458135</c:v>
                </c:pt>
                <c:pt idx="1">
                  <c:v>16.029122340182141</c:v>
                </c:pt>
                <c:pt idx="2">
                  <c:v>17.002748808463604</c:v>
                </c:pt>
                <c:pt idx="3">
                  <c:v>17.570425974383987</c:v>
                </c:pt>
                <c:pt idx="4">
                  <c:v>17.917393629074091</c:v>
                </c:pt>
                <c:pt idx="5">
                  <c:v>18.143414169930161</c:v>
                </c:pt>
                <c:pt idx="6">
                  <c:v>18.318746275128667</c:v>
                </c:pt>
                <c:pt idx="7">
                  <c:v>18.530684563731786</c:v>
                </c:pt>
                <c:pt idx="8">
                  <c:v>18.607609351932734</c:v>
                </c:pt>
                <c:pt idx="9">
                  <c:v>19.121860451297927</c:v>
                </c:pt>
                <c:pt idx="10">
                  <c:v>19.271783125930842</c:v>
                </c:pt>
                <c:pt idx="11">
                  <c:v>18.439601758023318</c:v>
                </c:pt>
                <c:pt idx="12">
                  <c:v>18.156542359297713</c:v>
                </c:pt>
                <c:pt idx="13">
                  <c:v>17.819573577704308</c:v>
                </c:pt>
                <c:pt idx="14">
                  <c:v>17.530705971050541</c:v>
                </c:pt>
                <c:pt idx="15">
                  <c:v>17.216131571379488</c:v>
                </c:pt>
                <c:pt idx="16">
                  <c:v>16.588259714284074</c:v>
                </c:pt>
                <c:pt idx="17">
                  <c:v>16.433275174311408</c:v>
                </c:pt>
                <c:pt idx="18">
                  <c:v>16.279257915408451</c:v>
                </c:pt>
                <c:pt idx="19">
                  <c:v>16.131625339837015</c:v>
                </c:pt>
                <c:pt idx="20">
                  <c:v>15.969685547347494</c:v>
                </c:pt>
                <c:pt idx="21">
                  <c:v>14.160200345232425</c:v>
                </c:pt>
                <c:pt idx="22">
                  <c:v>13.914622917263769</c:v>
                </c:pt>
                <c:pt idx="23">
                  <c:v>13.743292359149462</c:v>
                </c:pt>
                <c:pt idx="24">
                  <c:v>13.44692618691322</c:v>
                </c:pt>
                <c:pt idx="25">
                  <c:v>13.211116624017773</c:v>
                </c:pt>
                <c:pt idx="26">
                  <c:v>12.249106489422688</c:v>
                </c:pt>
                <c:pt idx="27">
                  <c:v>12.109113753436596</c:v>
                </c:pt>
                <c:pt idx="28">
                  <c:v>11.917865393749931</c:v>
                </c:pt>
                <c:pt idx="29">
                  <c:v>11.75754903095841</c:v>
                </c:pt>
                <c:pt idx="30">
                  <c:v>11.593160309800069</c:v>
                </c:pt>
                <c:pt idx="31">
                  <c:v>11.424107294290069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180-4BA6-8FA3-62A9ECEA83EB}"/>
            </c:ext>
          </c:extLst>
        </c:ser>
        <c:ser>
          <c:idx val="6"/>
          <c:order val="6"/>
          <c:tx>
            <c:strRef>
              <c:f>'Sheet 1'!$C$10</c:f>
              <c:strCache>
                <c:ptCount val="1"/>
                <c:pt idx="0">
                  <c:v>Procesos Industriales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'Sheet 1'!$AJ$3:$BO$3</c:f>
              <c:strCache>
                <c:ptCount val="3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  <c:pt idx="25">
                  <c:v>2044</c:v>
                </c:pt>
                <c:pt idx="26">
                  <c:v>2045</c:v>
                </c:pt>
                <c:pt idx="27">
                  <c:v>2046</c:v>
                </c:pt>
                <c:pt idx="28">
                  <c:v>2047</c:v>
                </c:pt>
                <c:pt idx="29">
                  <c:v>2048</c:v>
                </c:pt>
                <c:pt idx="30">
                  <c:v>2049</c:v>
                </c:pt>
                <c:pt idx="31">
                  <c:v>2050</c:v>
                </c:pt>
              </c:strCache>
            </c:strRef>
          </c:cat>
          <c:val>
            <c:numRef>
              <c:f>'Sheet 1'!$AJ$10:$BO$10</c:f>
              <c:numCache>
                <c:formatCode>#,##0.0</c:formatCode>
                <c:ptCount val="32"/>
                <c:pt idx="0">
                  <c:v>7.7734352267703635</c:v>
                </c:pt>
                <c:pt idx="1">
                  <c:v>7.6566496148529897</c:v>
                </c:pt>
                <c:pt idx="2">
                  <c:v>7.9182194239091421</c:v>
                </c:pt>
                <c:pt idx="3">
                  <c:v>8.7202220226250713</c:v>
                </c:pt>
                <c:pt idx="4">
                  <c:v>9.3756576629916104</c:v>
                </c:pt>
                <c:pt idx="5">
                  <c:v>9.6858338209116646</c:v>
                </c:pt>
                <c:pt idx="6">
                  <c:v>9.708908208743301</c:v>
                </c:pt>
                <c:pt idx="7">
                  <c:v>9.9169519736448493</c:v>
                </c:pt>
                <c:pt idx="8">
                  <c:v>9.3612975708994668</c:v>
                </c:pt>
                <c:pt idx="9">
                  <c:v>9.4189411198114605</c:v>
                </c:pt>
                <c:pt idx="10">
                  <c:v>9.3716037862596782</c:v>
                </c:pt>
                <c:pt idx="11">
                  <c:v>9.3577883229846499</c:v>
                </c:pt>
                <c:pt idx="12">
                  <c:v>9.2284262708681037</c:v>
                </c:pt>
                <c:pt idx="13">
                  <c:v>9.0758626387235175</c:v>
                </c:pt>
                <c:pt idx="14">
                  <c:v>8.8206328888453633</c:v>
                </c:pt>
                <c:pt idx="15">
                  <c:v>8.7052595651310973</c:v>
                </c:pt>
                <c:pt idx="16">
                  <c:v>8.5594745199613484</c:v>
                </c:pt>
                <c:pt idx="17">
                  <c:v>8.3472740696550094</c:v>
                </c:pt>
                <c:pt idx="18">
                  <c:v>8.2821559573396861</c:v>
                </c:pt>
                <c:pt idx="19">
                  <c:v>7.8557359252082275</c:v>
                </c:pt>
                <c:pt idx="20">
                  <c:v>7.3477410330425821</c:v>
                </c:pt>
                <c:pt idx="21">
                  <c:v>7.3036536744614242</c:v>
                </c:pt>
                <c:pt idx="22">
                  <c:v>7.2369066542295526</c:v>
                </c:pt>
                <c:pt idx="23">
                  <c:v>6.9130110156066822</c:v>
                </c:pt>
                <c:pt idx="24">
                  <c:v>6.5316183558087912</c:v>
                </c:pt>
                <c:pt idx="25">
                  <c:v>6.1390755347502672</c:v>
                </c:pt>
                <c:pt idx="26">
                  <c:v>5.7982880629308156</c:v>
                </c:pt>
                <c:pt idx="27">
                  <c:v>5.701397555706186</c:v>
                </c:pt>
                <c:pt idx="28">
                  <c:v>5.6302877040805939</c:v>
                </c:pt>
                <c:pt idx="29">
                  <c:v>5.6210958401377855</c:v>
                </c:pt>
                <c:pt idx="30">
                  <c:v>5.6315202686123005</c:v>
                </c:pt>
                <c:pt idx="31">
                  <c:v>5.636413789854922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180-4BA6-8FA3-62A9ECEA83EB}"/>
            </c:ext>
          </c:extLst>
        </c:ser>
        <c:ser>
          <c:idx val="7"/>
          <c:order val="7"/>
          <c:tx>
            <c:strRef>
              <c:f>'Sheet 1'!$C$11</c:f>
              <c:strCache>
                <c:ptCount val="1"/>
                <c:pt idx="0">
                  <c:v>Economía Circular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'Sheet 1'!$AJ$3:$BO$3</c:f>
              <c:strCache>
                <c:ptCount val="3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  <c:pt idx="25">
                  <c:v>2044</c:v>
                </c:pt>
                <c:pt idx="26">
                  <c:v>2045</c:v>
                </c:pt>
                <c:pt idx="27">
                  <c:v>2046</c:v>
                </c:pt>
                <c:pt idx="28">
                  <c:v>2047</c:v>
                </c:pt>
                <c:pt idx="29">
                  <c:v>2048</c:v>
                </c:pt>
                <c:pt idx="30">
                  <c:v>2049</c:v>
                </c:pt>
                <c:pt idx="31">
                  <c:v>2050</c:v>
                </c:pt>
              </c:strCache>
            </c:strRef>
          </c:cat>
          <c:val>
            <c:numRef>
              <c:f>'Sheet 1'!$AJ$11:$BO$11</c:f>
              <c:numCache>
                <c:formatCode>#,##0.0</c:formatCode>
                <c:ptCount val="32"/>
                <c:pt idx="0">
                  <c:v>5.8614820519121125</c:v>
                </c:pt>
                <c:pt idx="1">
                  <c:v>6.0742385778867174</c:v>
                </c:pt>
                <c:pt idx="2">
                  <c:v>6.2667663019120665</c:v>
                </c:pt>
                <c:pt idx="3">
                  <c:v>6.4684038470954013</c:v>
                </c:pt>
                <c:pt idx="4">
                  <c:v>6.666366960697137</c:v>
                </c:pt>
                <c:pt idx="5">
                  <c:v>6.7975956867276599</c:v>
                </c:pt>
                <c:pt idx="6">
                  <c:v>6.9565438790416527</c:v>
                </c:pt>
                <c:pt idx="7">
                  <c:v>7.0299431840236881</c:v>
                </c:pt>
                <c:pt idx="8">
                  <c:v>7.0103709023107017</c:v>
                </c:pt>
                <c:pt idx="9">
                  <c:v>6.8160533931962775</c:v>
                </c:pt>
                <c:pt idx="10">
                  <c:v>6.3455794647108217</c:v>
                </c:pt>
                <c:pt idx="11">
                  <c:v>6.2146342469153932</c:v>
                </c:pt>
                <c:pt idx="12">
                  <c:v>6.2574117843147965</c:v>
                </c:pt>
                <c:pt idx="13">
                  <c:v>6.2968187077474642</c:v>
                </c:pt>
                <c:pt idx="14">
                  <c:v>6.333078654908137</c:v>
                </c:pt>
                <c:pt idx="15">
                  <c:v>6.359620183398218</c:v>
                </c:pt>
                <c:pt idx="16">
                  <c:v>6.4855101985086776</c:v>
                </c:pt>
                <c:pt idx="17">
                  <c:v>6.4794212306824521</c:v>
                </c:pt>
                <c:pt idx="18">
                  <c:v>6.4772815251926747</c:v>
                </c:pt>
                <c:pt idx="19">
                  <c:v>6.4785449818327674</c:v>
                </c:pt>
                <c:pt idx="20">
                  <c:v>6.4828876911878153</c:v>
                </c:pt>
                <c:pt idx="21">
                  <c:v>6.6490688491900904</c:v>
                </c:pt>
                <c:pt idx="22">
                  <c:v>6.6244207542637197</c:v>
                </c:pt>
                <c:pt idx="23">
                  <c:v>6.6043818609348524</c:v>
                </c:pt>
                <c:pt idx="24">
                  <c:v>6.5940662019842735</c:v>
                </c:pt>
                <c:pt idx="25">
                  <c:v>6.579787299250075</c:v>
                </c:pt>
                <c:pt idx="26">
                  <c:v>6.655874873050128</c:v>
                </c:pt>
                <c:pt idx="27">
                  <c:v>6.6209221742356643</c:v>
                </c:pt>
                <c:pt idx="28">
                  <c:v>6.5914738783896745</c:v>
                </c:pt>
                <c:pt idx="29">
                  <c:v>6.5668268525844278</c:v>
                </c:pt>
                <c:pt idx="30">
                  <c:v>6.5464086578441272</c:v>
                </c:pt>
                <c:pt idx="31">
                  <c:v>6.5347594615563835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180-4BA6-8FA3-62A9ECEA83EB}"/>
            </c:ext>
          </c:extLst>
        </c:ser>
        <c:ser>
          <c:idx val="8"/>
          <c:order val="8"/>
          <c:tx>
            <c:strRef>
              <c:f>'Sheet 1'!$C$12</c:f>
              <c:strCache>
                <c:ptCount val="1"/>
                <c:pt idx="0">
                  <c:v>Agricultura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'Sheet 1'!$AJ$3:$BO$3</c:f>
              <c:strCache>
                <c:ptCount val="3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  <c:pt idx="25">
                  <c:v>2044</c:v>
                </c:pt>
                <c:pt idx="26">
                  <c:v>2045</c:v>
                </c:pt>
                <c:pt idx="27">
                  <c:v>2046</c:v>
                </c:pt>
                <c:pt idx="28">
                  <c:v>2047</c:v>
                </c:pt>
                <c:pt idx="29">
                  <c:v>2048</c:v>
                </c:pt>
                <c:pt idx="30">
                  <c:v>2049</c:v>
                </c:pt>
                <c:pt idx="31">
                  <c:v>2050</c:v>
                </c:pt>
              </c:strCache>
            </c:strRef>
          </c:cat>
          <c:val>
            <c:numRef>
              <c:f>'Sheet 1'!$AJ$12:$BO$12</c:f>
              <c:numCache>
                <c:formatCode>#,##0.0</c:formatCode>
                <c:ptCount val="32"/>
                <c:pt idx="0">
                  <c:v>11.304577320564102</c:v>
                </c:pt>
                <c:pt idx="1">
                  <c:v>11.376801819781651</c:v>
                </c:pt>
                <c:pt idx="2">
                  <c:v>11.356294283277586</c:v>
                </c:pt>
                <c:pt idx="3">
                  <c:v>11.347360696250664</c:v>
                </c:pt>
                <c:pt idx="4">
                  <c:v>11.376260311325188</c:v>
                </c:pt>
                <c:pt idx="5">
                  <c:v>11.401873120003565</c:v>
                </c:pt>
                <c:pt idx="6">
                  <c:v>11.323591168749845</c:v>
                </c:pt>
                <c:pt idx="7">
                  <c:v>11.235315700969744</c:v>
                </c:pt>
                <c:pt idx="8">
                  <c:v>11.138787851994431</c:v>
                </c:pt>
                <c:pt idx="9">
                  <c:v>11.030233798183453</c:v>
                </c:pt>
                <c:pt idx="10">
                  <c:v>10.934773278564819</c:v>
                </c:pt>
                <c:pt idx="11">
                  <c:v>10.803847179967567</c:v>
                </c:pt>
                <c:pt idx="12">
                  <c:v>10.648802523089881</c:v>
                </c:pt>
                <c:pt idx="13">
                  <c:v>10.492387558799996</c:v>
                </c:pt>
                <c:pt idx="14">
                  <c:v>10.336681949351984</c:v>
                </c:pt>
                <c:pt idx="15">
                  <c:v>10.182857287570078</c:v>
                </c:pt>
                <c:pt idx="16">
                  <c:v>10.030588099093189</c:v>
                </c:pt>
                <c:pt idx="17">
                  <c:v>9.885232981949164</c:v>
                </c:pt>
                <c:pt idx="18">
                  <c:v>9.7398534684792057</c:v>
                </c:pt>
                <c:pt idx="19">
                  <c:v>9.6100528384611223</c:v>
                </c:pt>
                <c:pt idx="20">
                  <c:v>9.4785914834273637</c:v>
                </c:pt>
                <c:pt idx="21">
                  <c:v>9.3850493772853305</c:v>
                </c:pt>
                <c:pt idx="22">
                  <c:v>9.3314459348626322</c:v>
                </c:pt>
                <c:pt idx="23">
                  <c:v>9.277578650181038</c:v>
                </c:pt>
                <c:pt idx="24">
                  <c:v>9.2239022304496068</c:v>
                </c:pt>
                <c:pt idx="25">
                  <c:v>9.1709581113895684</c:v>
                </c:pt>
                <c:pt idx="26">
                  <c:v>9.1192814097170078</c:v>
                </c:pt>
                <c:pt idx="27">
                  <c:v>9.0693185856368252</c:v>
                </c:pt>
                <c:pt idx="28">
                  <c:v>9.0213882716537253</c:v>
                </c:pt>
                <c:pt idx="29">
                  <c:v>8.9756600393644455</c:v>
                </c:pt>
                <c:pt idx="30">
                  <c:v>8.9321338559382042</c:v>
                </c:pt>
                <c:pt idx="31">
                  <c:v>8.890739050946241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180-4BA6-8FA3-62A9ECEA83EB}"/>
            </c:ext>
          </c:extLst>
        </c:ser>
        <c:ser>
          <c:idx val="9"/>
          <c:order val="9"/>
          <c:tx>
            <c:strRef>
              <c:f>'Sheet 1'!$C$13</c:f>
              <c:strCache>
                <c:ptCount val="1"/>
                <c:pt idx="0">
                  <c:v>Bosques y Biodiversidad 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'Sheet 1'!$AJ$3:$BO$3</c:f>
              <c:strCache>
                <c:ptCount val="3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  <c:pt idx="25">
                  <c:v>2044</c:v>
                </c:pt>
                <c:pt idx="26">
                  <c:v>2045</c:v>
                </c:pt>
                <c:pt idx="27">
                  <c:v>2046</c:v>
                </c:pt>
                <c:pt idx="28">
                  <c:v>2047</c:v>
                </c:pt>
                <c:pt idx="29">
                  <c:v>2048</c:v>
                </c:pt>
                <c:pt idx="30">
                  <c:v>2049</c:v>
                </c:pt>
                <c:pt idx="31">
                  <c:v>2050</c:v>
                </c:pt>
              </c:strCache>
            </c:strRef>
          </c:cat>
          <c:val>
            <c:numRef>
              <c:f>'Sheet 1'!$AJ$13:$BO$13</c:f>
              <c:numCache>
                <c:formatCode>#,##0.0</c:formatCode>
                <c:ptCount val="32"/>
                <c:pt idx="0">
                  <c:v>-59.601081255764754</c:v>
                </c:pt>
                <c:pt idx="1">
                  <c:v>-61.819620778806907</c:v>
                </c:pt>
                <c:pt idx="2">
                  <c:v>-61.843289716247256</c:v>
                </c:pt>
                <c:pt idx="3">
                  <c:v>-61.487828867891082</c:v>
                </c:pt>
                <c:pt idx="4">
                  <c:v>-64.192407485882967</c:v>
                </c:pt>
                <c:pt idx="5">
                  <c:v>-64.894805386238644</c:v>
                </c:pt>
                <c:pt idx="6">
                  <c:v>-65.295002979284703</c:v>
                </c:pt>
                <c:pt idx="7">
                  <c:v>-65.990690342501708</c:v>
                </c:pt>
                <c:pt idx="8">
                  <c:v>-67.021041049596647</c:v>
                </c:pt>
                <c:pt idx="9">
                  <c:v>-67.967804867383265</c:v>
                </c:pt>
                <c:pt idx="10">
                  <c:v>-68.860542387683751</c:v>
                </c:pt>
                <c:pt idx="11">
                  <c:v>-70.1735939858969</c:v>
                </c:pt>
                <c:pt idx="12">
                  <c:v>-70.576276554974015</c:v>
                </c:pt>
                <c:pt idx="13">
                  <c:v>-70.935094423916553</c:v>
                </c:pt>
                <c:pt idx="14">
                  <c:v>-71.171282852187986</c:v>
                </c:pt>
                <c:pt idx="15">
                  <c:v>-71.449384428169935</c:v>
                </c:pt>
                <c:pt idx="16">
                  <c:v>-71.946500863612783</c:v>
                </c:pt>
                <c:pt idx="17">
                  <c:v>-72.388107228323392</c:v>
                </c:pt>
                <c:pt idx="18">
                  <c:v>-73.240320550453475</c:v>
                </c:pt>
                <c:pt idx="19">
                  <c:v>-73.717306071643492</c:v>
                </c:pt>
                <c:pt idx="20">
                  <c:v>-74.140665765398154</c:v>
                </c:pt>
                <c:pt idx="21">
                  <c:v>-75.242632804614885</c:v>
                </c:pt>
                <c:pt idx="22">
                  <c:v>-77.103912629596692</c:v>
                </c:pt>
                <c:pt idx="23">
                  <c:v>-77.768940151089424</c:v>
                </c:pt>
                <c:pt idx="24">
                  <c:v>-77.938520757591704</c:v>
                </c:pt>
                <c:pt idx="25">
                  <c:v>-78.081050295074519</c:v>
                </c:pt>
                <c:pt idx="26">
                  <c:v>-78.220841005148216</c:v>
                </c:pt>
                <c:pt idx="27">
                  <c:v>-78.128162904369987</c:v>
                </c:pt>
                <c:pt idx="28">
                  <c:v>-77.848520413104495</c:v>
                </c:pt>
                <c:pt idx="29">
                  <c:v>-78.334021243569367</c:v>
                </c:pt>
                <c:pt idx="30">
                  <c:v>-78.089015464669345</c:v>
                </c:pt>
                <c:pt idx="31">
                  <c:v>-78.199577708041048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180-4BA6-8FA3-62A9ECEA83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523865327"/>
        <c:axId val="1482680111"/>
      </c:barChart>
      <c:lineChart>
        <c:grouping val="standard"/>
        <c:varyColors val="0"/>
        <c:ser>
          <c:idx val="10"/>
          <c:order val="10"/>
          <c:tx>
            <c:strRef>
              <c:f>'Sheet 1'!$C$14</c:f>
              <c:strCache>
                <c:ptCount val="1"/>
                <c:pt idx="0">
                  <c:v>Emisiones Netas Totales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'Sheet 1'!$AJ$3:$BO$3</c:f>
              <c:strCache>
                <c:ptCount val="3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  <c:pt idx="25">
                  <c:v>2044</c:v>
                </c:pt>
                <c:pt idx="26">
                  <c:v>2045</c:v>
                </c:pt>
                <c:pt idx="27">
                  <c:v>2046</c:v>
                </c:pt>
                <c:pt idx="28">
                  <c:v>2047</c:v>
                </c:pt>
                <c:pt idx="29">
                  <c:v>2048</c:v>
                </c:pt>
                <c:pt idx="30">
                  <c:v>2049</c:v>
                </c:pt>
                <c:pt idx="31">
                  <c:v>2050</c:v>
                </c:pt>
              </c:strCache>
            </c:strRef>
          </c:cat>
          <c:val>
            <c:numRef>
              <c:f>'Sheet 1'!$AJ$14:$BO$14</c:f>
              <c:numCache>
                <c:formatCode>#,##0.0</c:formatCode>
                <c:ptCount val="32"/>
                <c:pt idx="0">
                  <c:v>48.069257547650651</c:v>
                </c:pt>
                <c:pt idx="1">
                  <c:v>42.159142870141778</c:v>
                </c:pt>
                <c:pt idx="2">
                  <c:v>33.07855799695291</c:v>
                </c:pt>
                <c:pt idx="3">
                  <c:v>37.739883625678104</c:v>
                </c:pt>
                <c:pt idx="4">
                  <c:v>37.796234028300006</c:v>
                </c:pt>
                <c:pt idx="5">
                  <c:v>36.702828058430512</c:v>
                </c:pt>
                <c:pt idx="6">
                  <c:v>37.583379023997011</c:v>
                </c:pt>
                <c:pt idx="7">
                  <c:v>37.234195179552117</c:v>
                </c:pt>
                <c:pt idx="8">
                  <c:v>34.817423898224547</c:v>
                </c:pt>
                <c:pt idx="9">
                  <c:v>34.251166605285036</c:v>
                </c:pt>
                <c:pt idx="10">
                  <c:v>28.661244716715245</c:v>
                </c:pt>
                <c:pt idx="11">
                  <c:v>22.36907202228808</c:v>
                </c:pt>
                <c:pt idx="12">
                  <c:v>15.972129472561676</c:v>
                </c:pt>
                <c:pt idx="13">
                  <c:v>13.909582761419045</c:v>
                </c:pt>
                <c:pt idx="14">
                  <c:v>12.67760713682074</c:v>
                </c:pt>
                <c:pt idx="15">
                  <c:v>11.698199496640839</c:v>
                </c:pt>
                <c:pt idx="16">
                  <c:v>9.8917711056960513</c:v>
                </c:pt>
                <c:pt idx="17">
                  <c:v>8.2784148948237686</c:v>
                </c:pt>
                <c:pt idx="18">
                  <c:v>6.3710666000152258</c:v>
                </c:pt>
                <c:pt idx="19">
                  <c:v>4.3811020403994405</c:v>
                </c:pt>
                <c:pt idx="20">
                  <c:v>2.3549166125744279</c:v>
                </c:pt>
                <c:pt idx="21">
                  <c:v>-1.4048560771108072</c:v>
                </c:pt>
                <c:pt idx="22">
                  <c:v>-4.1614469032632684</c:v>
                </c:pt>
                <c:pt idx="23">
                  <c:v>-6.2473754178956682</c:v>
                </c:pt>
                <c:pt idx="24">
                  <c:v>-7.9562446123495789</c:v>
                </c:pt>
                <c:pt idx="25">
                  <c:v>-10.370960917339289</c:v>
                </c:pt>
                <c:pt idx="26">
                  <c:v>-12.903110796938734</c:v>
                </c:pt>
                <c:pt idx="27">
                  <c:v>-14.537010809357753</c:v>
                </c:pt>
                <c:pt idx="28">
                  <c:v>-15.717283466630938</c:v>
                </c:pt>
                <c:pt idx="29">
                  <c:v>-17.622852192790717</c:v>
                </c:pt>
                <c:pt idx="30">
                  <c:v>-18.970748095663872</c:v>
                </c:pt>
                <c:pt idx="31">
                  <c:v>-20.489830243318295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180-4BA6-8FA3-62A9ECEA83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3865327"/>
        <c:axId val="1482680111"/>
      </c:lineChart>
      <c:catAx>
        <c:axId val="1523865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Helvetica Neue" panose="02000503000000020004"/>
                <a:ea typeface="+mn-ea"/>
                <a:cs typeface="+mn-cs"/>
              </a:defRPr>
            </a:pPr>
            <a:endParaRPr lang="es-CL"/>
          </a:p>
        </c:txPr>
        <c:crossAx val="1482680111"/>
        <c:crosses val="autoZero"/>
        <c:auto val="1"/>
        <c:lblAlgn val="ctr"/>
        <c:lblOffset val="100"/>
        <c:noMultiLvlLbl val="0"/>
      </c:catAx>
      <c:valAx>
        <c:axId val="1482680111"/>
        <c:scaling>
          <c:orientation val="minMax"/>
          <c:min val="-8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1523865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026040382554706"/>
          <c:y val="4.206309055297118E-2"/>
          <c:w val="0.33066642704224958"/>
          <c:h val="0.954055595909866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Helvetica Neue" panose="02000503000000020004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Helvetica Neue" panose="02000503000000020004"/>
        </a:defRPr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'Figure 1B'!$C$5</c:f>
              <c:strCache>
                <c:ptCount val="1"/>
                <c:pt idx="0">
                  <c:v>Energía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'Figure 1B'!$D$4:$J$4</c:f>
              <c:strCache>
                <c:ptCount val="7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'Figure 1B'!$D$5:$J$5</c:f>
              <c:numCache>
                <c:formatCode>_(* #,##0_);_(* \(#,##0\);_(* "-"_);_(@_)</c:formatCode>
                <c:ptCount val="7"/>
                <c:pt idx="0">
                  <c:v>33.631399999999999</c:v>
                </c:pt>
                <c:pt idx="1">
                  <c:v>51.746400000000001</c:v>
                </c:pt>
                <c:pt idx="2">
                  <c:v>66.607699999999994</c:v>
                </c:pt>
                <c:pt idx="3">
                  <c:v>79.901300000000006</c:v>
                </c:pt>
                <c:pt idx="4">
                  <c:v>86.191000000000003</c:v>
                </c:pt>
                <c:pt idx="5">
                  <c:v>86.896100000000004</c:v>
                </c:pt>
                <c:pt idx="6">
                  <c:v>86.954300000000003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ED-46BD-873B-7349C573AB50}"/>
            </c:ext>
          </c:extLst>
        </c:ser>
        <c:ser>
          <c:idx val="1"/>
          <c:order val="1"/>
          <c:tx>
            <c:strRef>
              <c:f>'Figure 1B'!$C$6</c:f>
              <c:strCache>
                <c:ptCount val="1"/>
                <c:pt idx="0">
                  <c:v>Procesos Industriales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'Figure 1B'!$D$4:$J$4</c:f>
              <c:strCache>
                <c:ptCount val="7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'Figure 1B'!$D$6:$J$6</c:f>
              <c:numCache>
                <c:formatCode>_(* #,##0_);_(* \(#,##0\);_(* "-"_);_(@_)</c:formatCode>
                <c:ptCount val="7"/>
                <c:pt idx="0">
                  <c:v>2.2241999999999997</c:v>
                </c:pt>
                <c:pt idx="1">
                  <c:v>4.8036000000000003</c:v>
                </c:pt>
                <c:pt idx="2">
                  <c:v>4.2796000000000003</c:v>
                </c:pt>
                <c:pt idx="3">
                  <c:v>5.0845000000000002</c:v>
                </c:pt>
                <c:pt idx="4">
                  <c:v>5.9771000000000001</c:v>
                </c:pt>
                <c:pt idx="5">
                  <c:v>6.0798000000000005</c:v>
                </c:pt>
                <c:pt idx="6">
                  <c:v>6.6113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ED-46BD-873B-7349C573AB50}"/>
            </c:ext>
          </c:extLst>
        </c:ser>
        <c:ser>
          <c:idx val="2"/>
          <c:order val="2"/>
          <c:tx>
            <c:strRef>
              <c:f>'Figure 1B'!$C$7</c:f>
              <c:strCache>
                <c:ptCount val="1"/>
                <c:pt idx="0">
                  <c:v>Agricultura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'Figure 1B'!$D$4:$J$4</c:f>
              <c:strCache>
                <c:ptCount val="7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'Figure 1B'!$D$7:$J$7</c:f>
              <c:numCache>
                <c:formatCode>_(* #,##0_);_(* \(#,##0\);_(* "-"_);_(@_)</c:formatCode>
                <c:ptCount val="7"/>
                <c:pt idx="0">
                  <c:v>11.8348</c:v>
                </c:pt>
                <c:pt idx="1">
                  <c:v>13.7089</c:v>
                </c:pt>
                <c:pt idx="2">
                  <c:v>12.921100000000001</c:v>
                </c:pt>
                <c:pt idx="3">
                  <c:v>12.5974</c:v>
                </c:pt>
                <c:pt idx="4">
                  <c:v>11.8813</c:v>
                </c:pt>
                <c:pt idx="5">
                  <c:v>11.724</c:v>
                </c:pt>
                <c:pt idx="6">
                  <c:v>11.789399999999999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ED-46BD-873B-7349C573AB50}"/>
            </c:ext>
          </c:extLst>
        </c:ser>
        <c:ser>
          <c:idx val="3"/>
          <c:order val="3"/>
          <c:tx>
            <c:strRef>
              <c:f>'Figure 1B'!$C$8</c:f>
              <c:strCache>
                <c:ptCount val="1"/>
                <c:pt idx="0">
                  <c:v>Bosques y Biodiversidad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'Figure 1B'!$D$4:$J$4</c:f>
              <c:strCache>
                <c:ptCount val="7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'Figure 1B'!$D$8:$J$8</c:f>
              <c:numCache>
                <c:formatCode>_(* #,##0_);_(* \(#,##0\);_(* "-"_);_(@_)</c:formatCode>
                <c:ptCount val="7"/>
                <c:pt idx="0">
                  <c:v>-60.1526</c:v>
                </c:pt>
                <c:pt idx="1">
                  <c:v>-73.3643</c:v>
                </c:pt>
                <c:pt idx="2">
                  <c:v>-76.966399999999993</c:v>
                </c:pt>
                <c:pt idx="3">
                  <c:v>-77.561499999999995</c:v>
                </c:pt>
                <c:pt idx="4">
                  <c:v>-74.69789999999999</c:v>
                </c:pt>
                <c:pt idx="5">
                  <c:v>-11.7103</c:v>
                </c:pt>
                <c:pt idx="6">
                  <c:v>-63.991900000000001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ED-46BD-873B-7349C573AB50}"/>
            </c:ext>
          </c:extLst>
        </c:ser>
        <c:ser>
          <c:idx val="4"/>
          <c:order val="4"/>
          <c:tx>
            <c:strRef>
              <c:f>'Figure 1B'!$C$9</c:f>
              <c:strCache>
                <c:ptCount val="1"/>
                <c:pt idx="0">
                  <c:v>Residuos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'Figure 1B'!$D$4:$J$4</c:f>
              <c:strCache>
                <c:ptCount val="7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'Figure 1B'!$D$9:$J$9</c:f>
              <c:numCache>
                <c:formatCode>_(* #,##0_);_(* \(#,##0\);_(* "-"_);_(@_)</c:formatCode>
                <c:ptCount val="7"/>
                <c:pt idx="0">
                  <c:v>1.5189999999999999</c:v>
                </c:pt>
                <c:pt idx="1">
                  <c:v>2.7425999999999999</c:v>
                </c:pt>
                <c:pt idx="2">
                  <c:v>4.1336000000000004</c:v>
                </c:pt>
                <c:pt idx="3">
                  <c:v>5.0951000000000004</c:v>
                </c:pt>
                <c:pt idx="4">
                  <c:v>6.1066000000000003</c:v>
                </c:pt>
                <c:pt idx="5">
                  <c:v>6.5156999999999998</c:v>
                </c:pt>
                <c:pt idx="6">
                  <c:v>6.9576000000000002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ED-46BD-873B-7349C573A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02901247"/>
        <c:axId val="102903743"/>
      </c:barChart>
      <c:lineChart>
        <c:grouping val="standard"/>
        <c:varyColors val="0"/>
        <c:ser>
          <c:idx val="5"/>
          <c:order val="5"/>
          <c:tx>
            <c:strRef>
              <c:f>'Figure 1B'!$C$10</c:f>
              <c:strCache>
                <c:ptCount val="1"/>
                <c:pt idx="0">
                  <c:v>Neto</c:v>
                </c:pt>
              </c:strCache>
            </c:strRef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'Figure 1B'!$D$4:$J$4</c:f>
              <c:strCache>
                <c:ptCount val="7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'Figure 1B'!$D$10:$J$10</c:f>
              <c:numCache>
                <c:formatCode>_(* #,##0_);_(* \(#,##0\);_(* "-"_);_(@_)</c:formatCode>
                <c:ptCount val="7"/>
                <c:pt idx="0">
                  <c:v>-10.943100000000001</c:v>
                </c:pt>
                <c:pt idx="1">
                  <c:v>-0.3629</c:v>
                </c:pt>
                <c:pt idx="2">
                  <c:v>10.9756</c:v>
                </c:pt>
                <c:pt idx="3">
                  <c:v>25.116900000000001</c:v>
                </c:pt>
                <c:pt idx="4">
                  <c:v>35.458199999999998</c:v>
                </c:pt>
                <c:pt idx="5">
                  <c:v>99.505300000000005</c:v>
                </c:pt>
                <c:pt idx="6">
                  <c:v>48.320699999999995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7ED-46BD-873B-7349C573A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901247"/>
        <c:axId val="102903743"/>
      </c:lineChart>
      <c:catAx>
        <c:axId val="102901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Helvetica Neue" panose="02000503000000020004"/>
                <a:ea typeface="+mn-ea"/>
                <a:cs typeface="+mn-cs"/>
              </a:defRPr>
            </a:pPr>
            <a:endParaRPr lang="es-CL"/>
          </a:p>
        </c:txPr>
        <c:crossAx val="102903743"/>
        <c:crosses val="autoZero"/>
        <c:auto val="0"/>
        <c:lblAlgn val="ctr"/>
        <c:lblOffset val="100"/>
        <c:noMultiLvlLbl val="0"/>
      </c:catAx>
      <c:valAx>
        <c:axId val="102903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Helvetica Neue" panose="02000503000000020004"/>
                <a:ea typeface="+mn-ea"/>
                <a:cs typeface="+mn-cs"/>
              </a:defRPr>
            </a:pPr>
            <a:endParaRPr lang="es-CL"/>
          </a:p>
        </c:txPr>
        <c:crossAx val="102901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Helvetica Neue" panose="02000503000000020004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Helvetica Neue" panose="02000503000000020004"/>
        </a:defRPr>
      </a:pPr>
      <a:endParaRPr lang="es-CL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'[FW Graphs.xlsx]Grafico 4.2'!$C$4</c:f>
              <c:strCache>
                <c:ptCount val="1"/>
                <c:pt idx="0">
                  <c:v>Generación eléctrica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C00000"/>
                    </a:solidFill>
                    <a:effectLst/>
                    <a:latin typeface="Helvetica Neue" panose="02000503000000020004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'[FW Graphs.xlsx]Grafico 4.2'!$D$3:$E$3</c:f>
              <c:numCache>
                <c:formatCode>General</c:formatCode>
                <c:ptCount val="2"/>
                <c:pt idx="0">
                  <c:v>2020</c:v>
                </c:pt>
                <c:pt idx="1">
                  <c:v>2030</c:v>
                </c:pt>
              </c:numCache>
            </c:numRef>
          </c:cat>
          <c:val>
            <c:numRef>
              <c:f>'[FW Graphs.xlsx]Grafico 4.2'!$D$4:$E$4</c:f>
              <c:numCache>
                <c:formatCode>0.0</c:formatCode>
                <c:ptCount val="2"/>
                <c:pt idx="0">
                  <c:v>28.8</c:v>
                </c:pt>
                <c:pt idx="1">
                  <c:v>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AD-407E-9953-F85802754043}"/>
            </c:ext>
          </c:extLst>
        </c:ser>
        <c:ser>
          <c:idx val="1"/>
          <c:order val="1"/>
          <c:tx>
            <c:strRef>
              <c:f>'[FW Graphs.xlsx]Grafico 4.2'!$C$5</c:f>
              <c:strCache>
                <c:ptCount val="1"/>
                <c:pt idx="0">
                  <c:v>Transporte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effectLst/>
                    <a:latin typeface="Helvetica Neue" panose="02000503000000020004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'[FW Graphs.xlsx]Grafico 4.2'!$D$3:$E$3</c:f>
              <c:numCache>
                <c:formatCode>General</c:formatCode>
                <c:ptCount val="2"/>
                <c:pt idx="0">
                  <c:v>2020</c:v>
                </c:pt>
                <c:pt idx="1">
                  <c:v>2030</c:v>
                </c:pt>
              </c:numCache>
            </c:numRef>
          </c:cat>
          <c:val>
            <c:numRef>
              <c:f>'[FW Graphs.xlsx]Grafico 4.2'!$D$5:$E$5</c:f>
              <c:numCache>
                <c:formatCode>0.0</c:formatCode>
                <c:ptCount val="2"/>
                <c:pt idx="0">
                  <c:v>26.8</c:v>
                </c:pt>
                <c:pt idx="1">
                  <c:v>31.3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AD-407E-9953-F85802754043}"/>
            </c:ext>
          </c:extLst>
        </c:ser>
        <c:ser>
          <c:idx val="2"/>
          <c:order val="2"/>
          <c:tx>
            <c:strRef>
              <c:f>'[FW Graphs.xlsx]Grafico 4.2'!$C$6</c:f>
              <c:strCache>
                <c:ptCount val="1"/>
                <c:pt idx="0">
                  <c:v>Edificios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Neue" panose="02000503000000020004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'[FW Graphs.xlsx]Grafico 4.2'!$D$3:$E$3</c:f>
              <c:numCache>
                <c:formatCode>General</c:formatCode>
                <c:ptCount val="2"/>
                <c:pt idx="0">
                  <c:v>2020</c:v>
                </c:pt>
                <c:pt idx="1">
                  <c:v>2030</c:v>
                </c:pt>
              </c:numCache>
            </c:numRef>
          </c:cat>
          <c:val>
            <c:numRef>
              <c:f>'[FW Graphs.xlsx]Grafico 4.2'!$D$6:$E$6</c:f>
              <c:numCache>
                <c:formatCode>0.0</c:formatCode>
                <c:ptCount val="2"/>
                <c:pt idx="0">
                  <c:v>7.3000000000000007</c:v>
                </c:pt>
                <c:pt idx="1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AD-407E-9953-F85802754043}"/>
            </c:ext>
          </c:extLst>
        </c:ser>
        <c:ser>
          <c:idx val="3"/>
          <c:order val="3"/>
          <c:tx>
            <c:strRef>
              <c:f>'[FW Graphs.xlsx]Grafico 4.2'!$C$7</c:f>
              <c:strCache>
                <c:ptCount val="1"/>
                <c:pt idx="0">
                  <c:v>Industria y minería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Neue" panose="02000503000000020004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'[FW Graphs.xlsx]Grafico 4.2'!$D$3:$E$3</c:f>
              <c:numCache>
                <c:formatCode>General</c:formatCode>
                <c:ptCount val="2"/>
                <c:pt idx="0">
                  <c:v>2020</c:v>
                </c:pt>
                <c:pt idx="1">
                  <c:v>2030</c:v>
                </c:pt>
              </c:numCache>
            </c:numRef>
          </c:cat>
          <c:val>
            <c:numRef>
              <c:f>'[FW Graphs.xlsx]Grafico 4.2'!$D$7:$E$7</c:f>
              <c:numCache>
                <c:formatCode>0.0</c:formatCode>
                <c:ptCount val="2"/>
                <c:pt idx="0">
                  <c:v>16</c:v>
                </c:pt>
                <c:pt idx="1">
                  <c:v>18.399999999999999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AD-407E-9953-F85802754043}"/>
            </c:ext>
          </c:extLst>
        </c:ser>
        <c:ser>
          <c:idx val="4"/>
          <c:order val="4"/>
          <c:tx>
            <c:strRef>
              <c:f>'[FW Graphs.xlsx]Grafico 4.2'!$C$8</c:f>
              <c:strCache>
                <c:ptCount val="1"/>
                <c:pt idx="0">
                  <c:v>Procesos Industriales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Neue" panose="02000503000000020004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'[FW Graphs.xlsx]Grafico 4.2'!$D$3:$E$3</c:f>
              <c:numCache>
                <c:formatCode>General</c:formatCode>
                <c:ptCount val="2"/>
                <c:pt idx="0">
                  <c:v>2020</c:v>
                </c:pt>
                <c:pt idx="1">
                  <c:v>2030</c:v>
                </c:pt>
              </c:numCache>
            </c:numRef>
          </c:cat>
          <c:val>
            <c:numRef>
              <c:f>'[FW Graphs.xlsx]Grafico 4.2'!$D$8:$E$8</c:f>
              <c:numCache>
                <c:formatCode>0.0</c:formatCode>
                <c:ptCount val="2"/>
                <c:pt idx="0">
                  <c:v>7.7</c:v>
                </c:pt>
                <c:pt idx="1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AD-407E-9953-F85802754043}"/>
            </c:ext>
          </c:extLst>
        </c:ser>
        <c:ser>
          <c:idx val="5"/>
          <c:order val="5"/>
          <c:tx>
            <c:strRef>
              <c:f>'[FW Graphs.xlsx]Grafico 4.2'!$C$9</c:f>
              <c:strCache>
                <c:ptCount val="1"/>
                <c:pt idx="0">
                  <c:v>Economía Circular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Neue" panose="02000503000000020004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'[FW Graphs.xlsx]Grafico 4.2'!$D$3:$E$3</c:f>
              <c:numCache>
                <c:formatCode>General</c:formatCode>
                <c:ptCount val="2"/>
                <c:pt idx="0">
                  <c:v>2020</c:v>
                </c:pt>
                <c:pt idx="1">
                  <c:v>2030</c:v>
                </c:pt>
              </c:numCache>
            </c:numRef>
          </c:cat>
          <c:val>
            <c:numRef>
              <c:f>'[FW Graphs.xlsx]Grafico 4.2'!$D$9:$E$9</c:f>
              <c:numCache>
                <c:formatCode>0.0</c:formatCode>
                <c:ptCount val="2"/>
                <c:pt idx="0">
                  <c:v>6</c:v>
                </c:pt>
                <c:pt idx="1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0AD-407E-9953-F85802754043}"/>
            </c:ext>
          </c:extLst>
        </c:ser>
        <c:ser>
          <c:idx val="6"/>
          <c:order val="6"/>
          <c:tx>
            <c:strRef>
              <c:f>'[FW Graphs.xlsx]Grafico 4.2'!$C$10</c:f>
              <c:strCache>
                <c:ptCount val="1"/>
                <c:pt idx="0">
                  <c:v>Agricultura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Neue" panose="02000503000000020004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'[FW Graphs.xlsx]Grafico 4.2'!$D$3:$E$3</c:f>
              <c:numCache>
                <c:formatCode>General</c:formatCode>
                <c:ptCount val="2"/>
                <c:pt idx="0">
                  <c:v>2020</c:v>
                </c:pt>
                <c:pt idx="1">
                  <c:v>2030</c:v>
                </c:pt>
              </c:numCache>
            </c:numRef>
          </c:cat>
          <c:val>
            <c:numRef>
              <c:f>'[FW Graphs.xlsx]Grafico 4.2'!$D$10:$E$10</c:f>
              <c:numCache>
                <c:formatCode>0.0</c:formatCode>
                <c:ptCount val="2"/>
                <c:pt idx="0">
                  <c:v>11.38</c:v>
                </c:pt>
                <c:pt idx="1">
                  <c:v>11.21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0AD-407E-9953-F85802754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1908490671"/>
        <c:axId val="1908489423"/>
      </c:barChart>
      <c:lineChart>
        <c:grouping val="standard"/>
        <c:varyColors val="0"/>
        <c:ser>
          <c:idx val="7"/>
          <c:order val="7"/>
          <c:tx>
            <c:strRef>
              <c:f>'[FW Graphs.xlsx]Grafico 4.2'!$C$11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6111111111111108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AD-407E-9953-F85802754043}"/>
                </c:ext>
              </c:extLst>
            </c:dLbl>
            <c:dLbl>
              <c:idx val="1"/>
              <c:layout>
                <c:manualLayout>
                  <c:x val="-4.1666666666666664E-2"/>
                  <c:y val="-3.7037037037037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0AD-407E-9953-F858027540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Helvetica Neue" panose="02000503000000020004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'[FW Graphs.xlsx]Grafico 4.2'!$D$3:$E$3</c:f>
              <c:numCache>
                <c:formatCode>General</c:formatCode>
                <c:ptCount val="2"/>
                <c:pt idx="0">
                  <c:v>2020</c:v>
                </c:pt>
                <c:pt idx="1">
                  <c:v>2030</c:v>
                </c:pt>
              </c:numCache>
            </c:numRef>
          </c:cat>
          <c:val>
            <c:numRef>
              <c:f>'[FW Graphs.xlsx]Grafico 4.2'!$D$11:$E$11</c:f>
              <c:numCache>
                <c:formatCode>General</c:formatCode>
                <c:ptCount val="2"/>
                <c:pt idx="0">
                  <c:v>104</c:v>
                </c:pt>
                <c:pt idx="1">
                  <c:v>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0AD-407E-9953-F85802754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8490671"/>
        <c:axId val="1908489423"/>
      </c:lineChart>
      <c:catAx>
        <c:axId val="1908490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Helvetica Neue" panose="02000503000000020004"/>
                <a:ea typeface="+mn-ea"/>
                <a:cs typeface="+mn-cs"/>
              </a:defRPr>
            </a:pPr>
            <a:endParaRPr lang="es-CL"/>
          </a:p>
        </c:txPr>
        <c:crossAx val="1908489423"/>
        <c:crosses val="autoZero"/>
        <c:auto val="1"/>
        <c:lblAlgn val="ctr"/>
        <c:lblOffset val="100"/>
        <c:noMultiLvlLbl val="0"/>
      </c:catAx>
      <c:valAx>
        <c:axId val="1908489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Helvetica Neue" panose="02000503000000020004"/>
                <a:ea typeface="+mn-ea"/>
                <a:cs typeface="+mn-cs"/>
              </a:defRPr>
            </a:pPr>
            <a:endParaRPr lang="es-CL"/>
          </a:p>
        </c:txPr>
        <c:crossAx val="1908490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364405760468189"/>
          <c:y val="5.0698076479137093E-2"/>
          <c:w val="0.23279947168903667"/>
          <c:h val="0.908392371895344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Helvetica Neue" panose="02000503000000020004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Helvetica Neue" panose="02000503000000020004"/>
        </a:defRPr>
      </a:pPr>
      <a:endParaRPr lang="es-C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56932875971518E-2"/>
          <c:y val="6.0344894614574526E-2"/>
          <c:w val="0.58804037234197526"/>
          <c:h val="0.819075034146484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'Figure 2'!$C$40</c:f>
              <c:strCache>
                <c:ptCount val="1"/>
                <c:pt idx="0">
                  <c:v>Otros Renovables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'Figure 2'!$B$41:$B$51</c:f>
              <c:numCache>
                <c:formatCode>General</c:formatCode>
                <c:ptCount val="11"/>
                <c:pt idx="0">
                  <c:v>2014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2025</c:v>
                </c:pt>
                <c:pt idx="6">
                  <c:v>2030</c:v>
                </c:pt>
                <c:pt idx="7">
                  <c:v>2035</c:v>
                </c:pt>
                <c:pt idx="8">
                  <c:v>2040</c:v>
                </c:pt>
                <c:pt idx="9">
                  <c:v>2045</c:v>
                </c:pt>
                <c:pt idx="10">
                  <c:v>2050</c:v>
                </c:pt>
              </c:numCache>
            </c:numRef>
          </c:cat>
          <c:val>
            <c:numRef>
              <c:f>'Figure 2'!$C$41:$C$51</c:f>
              <c:numCache>
                <c:formatCode>0%</c:formatCode>
                <c:ptCount val="11"/>
                <c:pt idx="0">
                  <c:v>3.8846782410103302E-2</c:v>
                </c:pt>
                <c:pt idx="1">
                  <c:v>3.1557849056141403E-2</c:v>
                </c:pt>
                <c:pt idx="2">
                  <c:v>2.3596502671778267E-2</c:v>
                </c:pt>
                <c:pt idx="3">
                  <c:v>2.4189436874604349E-2</c:v>
                </c:pt>
                <c:pt idx="4">
                  <c:v>2.4760918737546819E-2</c:v>
                </c:pt>
                <c:pt idx="5">
                  <c:v>2.6395277039534815E-2</c:v>
                </c:pt>
                <c:pt idx="6">
                  <c:v>1.4341298203364383E-2</c:v>
                </c:pt>
                <c:pt idx="7">
                  <c:v>1.415929214875844E-2</c:v>
                </c:pt>
                <c:pt idx="8">
                  <c:v>1.0773678205202142E-2</c:v>
                </c:pt>
                <c:pt idx="9">
                  <c:v>1.1133332918224714E-2</c:v>
                </c:pt>
                <c:pt idx="10">
                  <c:v>1.13648922045817E-2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B6-494A-B1A3-9A83F0B4B92B}"/>
            </c:ext>
          </c:extLst>
        </c:ser>
        <c:ser>
          <c:idx val="1"/>
          <c:order val="1"/>
          <c:tx>
            <c:strRef>
              <c:f>'Figure 2'!$D$40</c:f>
              <c:strCache>
                <c:ptCount val="1"/>
                <c:pt idx="0">
                  <c:v>Almacenamiento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'Figure 2'!$B$41:$B$51</c:f>
              <c:numCache>
                <c:formatCode>General</c:formatCode>
                <c:ptCount val="11"/>
                <c:pt idx="0">
                  <c:v>2014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2025</c:v>
                </c:pt>
                <c:pt idx="6">
                  <c:v>2030</c:v>
                </c:pt>
                <c:pt idx="7">
                  <c:v>2035</c:v>
                </c:pt>
                <c:pt idx="8">
                  <c:v>2040</c:v>
                </c:pt>
                <c:pt idx="9">
                  <c:v>2045</c:v>
                </c:pt>
                <c:pt idx="10">
                  <c:v>2050</c:v>
                </c:pt>
              </c:numCache>
            </c:numRef>
          </c:cat>
          <c:val>
            <c:numRef>
              <c:f>'Figure 2'!$D$41:$D$51</c:f>
              <c:numCache>
                <c:formatCode>0%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3.9044772350935774E-3</c:v>
                </c:pt>
                <c:pt idx="6">
                  <c:v>2.3195600535610549E-2</c:v>
                </c:pt>
                <c:pt idx="7">
                  <c:v>1.4390544721980373E-2</c:v>
                </c:pt>
                <c:pt idx="8">
                  <c:v>1.105319313264482E-2</c:v>
                </c:pt>
                <c:pt idx="9">
                  <c:v>2.0837773744065802E-2</c:v>
                </c:pt>
                <c:pt idx="10">
                  <c:v>2.7137456249671687E-2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B6-494A-B1A3-9A83F0B4B92B}"/>
            </c:ext>
          </c:extLst>
        </c:ser>
        <c:ser>
          <c:idx val="2"/>
          <c:order val="2"/>
          <c:tx>
            <c:strRef>
              <c:f>'Figure 2'!$E$40</c:f>
              <c:strCache>
                <c:ptCount val="1"/>
                <c:pt idx="0">
                  <c:v>Concentración Solar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'Figure 2'!$B$41:$B$51</c:f>
              <c:numCache>
                <c:formatCode>General</c:formatCode>
                <c:ptCount val="11"/>
                <c:pt idx="0">
                  <c:v>2014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2025</c:v>
                </c:pt>
                <c:pt idx="6">
                  <c:v>2030</c:v>
                </c:pt>
                <c:pt idx="7">
                  <c:v>2035</c:v>
                </c:pt>
                <c:pt idx="8">
                  <c:v>2040</c:v>
                </c:pt>
                <c:pt idx="9">
                  <c:v>2045</c:v>
                </c:pt>
                <c:pt idx="10">
                  <c:v>2050</c:v>
                </c:pt>
              </c:numCache>
            </c:numRef>
          </c:cat>
          <c:val>
            <c:numRef>
              <c:f>'Figure 2'!$E$41:$E$51</c:f>
              <c:numCache>
                <c:formatCode>0%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2.020475203627962E-3</c:v>
                </c:pt>
                <c:pt idx="5">
                  <c:v>2.020475203627962E-3</c:v>
                </c:pt>
                <c:pt idx="6">
                  <c:v>0.13625931399451541</c:v>
                </c:pt>
                <c:pt idx="7">
                  <c:v>0.21380111567752172</c:v>
                </c:pt>
                <c:pt idx="8">
                  <c:v>0.17849083571642707</c:v>
                </c:pt>
                <c:pt idx="9">
                  <c:v>0.17462012013625339</c:v>
                </c:pt>
                <c:pt idx="10">
                  <c:v>0.17212800727081973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B6-494A-B1A3-9A83F0B4B92B}"/>
            </c:ext>
          </c:extLst>
        </c:ser>
        <c:ser>
          <c:idx val="3"/>
          <c:order val="3"/>
          <c:tx>
            <c:strRef>
              <c:f>'Figure 2'!$F$40</c:f>
              <c:strCache>
                <c:ptCount val="1"/>
                <c:pt idx="0">
                  <c:v>Eólica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'Figure 2'!$B$41:$B$51</c:f>
              <c:numCache>
                <c:formatCode>General</c:formatCode>
                <c:ptCount val="11"/>
                <c:pt idx="0">
                  <c:v>2014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2025</c:v>
                </c:pt>
                <c:pt idx="6">
                  <c:v>2030</c:v>
                </c:pt>
                <c:pt idx="7">
                  <c:v>2035</c:v>
                </c:pt>
                <c:pt idx="8">
                  <c:v>2040</c:v>
                </c:pt>
                <c:pt idx="9">
                  <c:v>2045</c:v>
                </c:pt>
                <c:pt idx="10">
                  <c:v>2050</c:v>
                </c:pt>
              </c:numCache>
            </c:numRef>
          </c:cat>
          <c:val>
            <c:numRef>
              <c:f>'Figure 2'!$F$41:$F$51</c:f>
              <c:numCache>
                <c:formatCode>0%</c:formatCode>
                <c:ptCount val="11"/>
                <c:pt idx="0">
                  <c:v>1.7573594558312675E-2</c:v>
                </c:pt>
                <c:pt idx="1">
                  <c:v>4.7169810693768723E-2</c:v>
                </c:pt>
                <c:pt idx="2">
                  <c:v>6.2250972808856012E-2</c:v>
                </c:pt>
                <c:pt idx="3">
                  <c:v>7.0984753756545782E-2</c:v>
                </c:pt>
                <c:pt idx="4">
                  <c:v>8.7206673597553852E-2</c:v>
                </c:pt>
                <c:pt idx="5">
                  <c:v>0.14173953439527726</c:v>
                </c:pt>
                <c:pt idx="6">
                  <c:v>0.24042338820083847</c:v>
                </c:pt>
                <c:pt idx="7">
                  <c:v>0.39901157494394712</c:v>
                </c:pt>
                <c:pt idx="8">
                  <c:v>0.39906672351901379</c:v>
                </c:pt>
                <c:pt idx="9">
                  <c:v>0.36014682736870951</c:v>
                </c:pt>
                <c:pt idx="10">
                  <c:v>0.3350887284439707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B6-494A-B1A3-9A83F0B4B92B}"/>
            </c:ext>
          </c:extLst>
        </c:ser>
        <c:ser>
          <c:idx val="4"/>
          <c:order val="4"/>
          <c:tx>
            <c:strRef>
              <c:f>'Figure 2'!$G$40</c:f>
              <c:strCache>
                <c:ptCount val="1"/>
                <c:pt idx="0">
                  <c:v>Geotérmica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'Figure 2'!$B$41:$B$51</c:f>
              <c:numCache>
                <c:formatCode>General</c:formatCode>
                <c:ptCount val="11"/>
                <c:pt idx="0">
                  <c:v>2014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2025</c:v>
                </c:pt>
                <c:pt idx="6">
                  <c:v>2030</c:v>
                </c:pt>
                <c:pt idx="7">
                  <c:v>2035</c:v>
                </c:pt>
                <c:pt idx="8">
                  <c:v>2040</c:v>
                </c:pt>
                <c:pt idx="9">
                  <c:v>2045</c:v>
                </c:pt>
                <c:pt idx="10">
                  <c:v>2050</c:v>
                </c:pt>
              </c:numCache>
            </c:numRef>
          </c:cat>
          <c:val>
            <c:numRef>
              <c:f>'Figure 2'!$G$41:$G$51</c:f>
              <c:numCache>
                <c:formatCode>0%</c:formatCode>
                <c:ptCount val="11"/>
                <c:pt idx="0">
                  <c:v>2.8257221570970989E-3</c:v>
                </c:pt>
                <c:pt idx="1">
                  <c:v>2.8257221570970989E-3</c:v>
                </c:pt>
                <c:pt idx="2">
                  <c:v>2.6155229841359501E-3</c:v>
                </c:pt>
                <c:pt idx="3">
                  <c:v>3.1774676108790815E-3</c:v>
                </c:pt>
                <c:pt idx="4">
                  <c:v>4.0372598854477E-3</c:v>
                </c:pt>
                <c:pt idx="5">
                  <c:v>6.8843219428028658E-3</c:v>
                </c:pt>
                <c:pt idx="6">
                  <c:v>5.33509672276256E-3</c:v>
                </c:pt>
                <c:pt idx="7">
                  <c:v>4.0786680443910903E-3</c:v>
                </c:pt>
                <c:pt idx="8">
                  <c:v>3.3686881466772609E-3</c:v>
                </c:pt>
                <c:pt idx="9">
                  <c:v>2.460604721253287E-3</c:v>
                </c:pt>
                <c:pt idx="10">
                  <c:v>1.8759463188178583E-3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B6-494A-B1A3-9A83F0B4B92B}"/>
            </c:ext>
          </c:extLst>
        </c:ser>
        <c:ser>
          <c:idx val="5"/>
          <c:order val="5"/>
          <c:tx>
            <c:strRef>
              <c:f>'Figure 2'!$H$40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'Figure 2'!$B$41:$B$51</c:f>
              <c:numCache>
                <c:formatCode>General</c:formatCode>
                <c:ptCount val="11"/>
                <c:pt idx="0">
                  <c:v>2014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2025</c:v>
                </c:pt>
                <c:pt idx="6">
                  <c:v>2030</c:v>
                </c:pt>
                <c:pt idx="7">
                  <c:v>2035</c:v>
                </c:pt>
                <c:pt idx="8">
                  <c:v>2040</c:v>
                </c:pt>
                <c:pt idx="9">
                  <c:v>2045</c:v>
                </c:pt>
                <c:pt idx="10">
                  <c:v>2050</c:v>
                </c:pt>
              </c:numCache>
            </c:numRef>
          </c:cat>
          <c:val>
            <c:numRef>
              <c:f>'Figure 2'!$H$41:$H$51</c:f>
              <c:numCache>
                <c:formatCode>0%</c:formatCode>
                <c:ptCount val="11"/>
                <c:pt idx="0">
                  <c:v>6.5626598966111085E-3</c:v>
                </c:pt>
                <c:pt idx="1">
                  <c:v>6.7671380275415777E-2</c:v>
                </c:pt>
                <c:pt idx="2">
                  <c:v>8.1720726430151602E-2</c:v>
                </c:pt>
                <c:pt idx="3">
                  <c:v>9.8008568042149122E-2</c:v>
                </c:pt>
                <c:pt idx="4">
                  <c:v>0.12521803321687769</c:v>
                </c:pt>
                <c:pt idx="5">
                  <c:v>0.23802432328179871</c:v>
                </c:pt>
                <c:pt idx="6">
                  <c:v>0.26970988646720878</c:v>
                </c:pt>
                <c:pt idx="7">
                  <c:v>0.18111971570111646</c:v>
                </c:pt>
                <c:pt idx="8">
                  <c:v>0.25152659978360709</c:v>
                </c:pt>
                <c:pt idx="9">
                  <c:v>0.31843532337646352</c:v>
                </c:pt>
                <c:pt idx="10">
                  <c:v>0.36151368638758113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3B6-494A-B1A3-9A83F0B4B92B}"/>
            </c:ext>
          </c:extLst>
        </c:ser>
        <c:ser>
          <c:idx val="6"/>
          <c:order val="6"/>
          <c:tx>
            <c:strRef>
              <c:f>'Figure 2'!$I$40</c:f>
              <c:strCache>
                <c:ptCount val="1"/>
                <c:pt idx="0">
                  <c:v>Hidro de Pasada (&lt;20 MW)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'Figure 2'!$B$41:$B$51</c:f>
              <c:numCache>
                <c:formatCode>General</c:formatCode>
                <c:ptCount val="11"/>
                <c:pt idx="0">
                  <c:v>2014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2025</c:v>
                </c:pt>
                <c:pt idx="6">
                  <c:v>2030</c:v>
                </c:pt>
                <c:pt idx="7">
                  <c:v>2035</c:v>
                </c:pt>
                <c:pt idx="8">
                  <c:v>2040</c:v>
                </c:pt>
                <c:pt idx="9">
                  <c:v>2045</c:v>
                </c:pt>
                <c:pt idx="10">
                  <c:v>2050</c:v>
                </c:pt>
              </c:numCache>
            </c:numRef>
          </c:cat>
          <c:val>
            <c:numRef>
              <c:f>'Figure 2'!$I$41:$I$51</c:f>
              <c:numCache>
                <c:formatCode>0%</c:formatCode>
                <c:ptCount val="11"/>
                <c:pt idx="0">
                  <c:v>2.4377071886709997E-2</c:v>
                </c:pt>
                <c:pt idx="1">
                  <c:v>2.4377071886710011E-2</c:v>
                </c:pt>
                <c:pt idx="2">
                  <c:v>2.3793085224081984E-2</c:v>
                </c:pt>
                <c:pt idx="3">
                  <c:v>2.3497879808552013E-2</c:v>
                </c:pt>
                <c:pt idx="4">
                  <c:v>2.1803642691019184E-2</c:v>
                </c:pt>
                <c:pt idx="5">
                  <c:v>3.18036426910192E-2</c:v>
                </c:pt>
                <c:pt idx="6">
                  <c:v>3.18036426910192E-2</c:v>
                </c:pt>
                <c:pt idx="7">
                  <c:v>2.1803642691019184E-2</c:v>
                </c:pt>
                <c:pt idx="8">
                  <c:v>2.1803642691019184E-2</c:v>
                </c:pt>
                <c:pt idx="9">
                  <c:v>2.1803642691019184E-2</c:v>
                </c:pt>
                <c:pt idx="10">
                  <c:v>2.1803642691019184E-2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3B6-494A-B1A3-9A83F0B4B92B}"/>
            </c:ext>
          </c:extLst>
        </c:ser>
        <c:ser>
          <c:idx val="7"/>
          <c:order val="7"/>
          <c:tx>
            <c:strRef>
              <c:f>'Figure 2'!$J$40</c:f>
              <c:strCache>
                <c:ptCount val="1"/>
                <c:pt idx="0">
                  <c:v>Hidro de Embalse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'Figure 2'!$B$41:$B$51</c:f>
              <c:numCache>
                <c:formatCode>General</c:formatCode>
                <c:ptCount val="11"/>
                <c:pt idx="0">
                  <c:v>2014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2025</c:v>
                </c:pt>
                <c:pt idx="6">
                  <c:v>2030</c:v>
                </c:pt>
                <c:pt idx="7">
                  <c:v>2035</c:v>
                </c:pt>
                <c:pt idx="8">
                  <c:v>2040</c:v>
                </c:pt>
                <c:pt idx="9">
                  <c:v>2045</c:v>
                </c:pt>
                <c:pt idx="10">
                  <c:v>2050</c:v>
                </c:pt>
              </c:numCache>
            </c:numRef>
          </c:cat>
          <c:val>
            <c:numRef>
              <c:f>'Figure 2'!$J$41:$J$51</c:f>
              <c:numCache>
                <c:formatCode>0%</c:formatCode>
                <c:ptCount val="11"/>
                <c:pt idx="0">
                  <c:v>0.16869806189707459</c:v>
                </c:pt>
                <c:pt idx="1">
                  <c:v>0.14418102925671067</c:v>
                </c:pt>
                <c:pt idx="2">
                  <c:v>0.11971779803991943</c:v>
                </c:pt>
                <c:pt idx="3">
                  <c:v>0.12107684763947343</c:v>
                </c:pt>
                <c:pt idx="4">
                  <c:v>7.9986640582378407E-2</c:v>
                </c:pt>
                <c:pt idx="5">
                  <c:v>7.6326718462654805E-2</c:v>
                </c:pt>
                <c:pt idx="6">
                  <c:v>6.441849423672967E-2</c:v>
                </c:pt>
                <c:pt idx="7">
                  <c:v>4.4286102250676508E-2</c:v>
                </c:pt>
                <c:pt idx="8">
                  <c:v>3.778171076056696E-2</c:v>
                </c:pt>
                <c:pt idx="9">
                  <c:v>2.9209019171008311E-2</c:v>
                </c:pt>
                <c:pt idx="10">
                  <c:v>2.3689596583834769E-2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3B6-494A-B1A3-9A83F0B4B92B}"/>
            </c:ext>
          </c:extLst>
        </c:ser>
        <c:ser>
          <c:idx val="8"/>
          <c:order val="8"/>
          <c:tx>
            <c:strRef>
              <c:f>'Figure 2'!$K$40</c:f>
              <c:strCache>
                <c:ptCount val="1"/>
                <c:pt idx="0">
                  <c:v>Hidro de Pasada (&gt;20 MW)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'Figure 2'!$B$41:$B$51</c:f>
              <c:numCache>
                <c:formatCode>General</c:formatCode>
                <c:ptCount val="11"/>
                <c:pt idx="0">
                  <c:v>2014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2025</c:v>
                </c:pt>
                <c:pt idx="6">
                  <c:v>2030</c:v>
                </c:pt>
                <c:pt idx="7">
                  <c:v>2035</c:v>
                </c:pt>
                <c:pt idx="8">
                  <c:v>2040</c:v>
                </c:pt>
                <c:pt idx="9">
                  <c:v>2045</c:v>
                </c:pt>
                <c:pt idx="10">
                  <c:v>2050</c:v>
                </c:pt>
              </c:numCache>
            </c:numRef>
          </c:cat>
          <c:val>
            <c:numRef>
              <c:f>'Figure 2'!$K$41:$K$51</c:f>
              <c:numCache>
                <c:formatCode>0%</c:formatCode>
                <c:ptCount val="11"/>
                <c:pt idx="0">
                  <c:v>0.14589653163503996</c:v>
                </c:pt>
                <c:pt idx="1">
                  <c:v>0.13741920097867324</c:v>
                </c:pt>
                <c:pt idx="2">
                  <c:v>0.12619302237794089</c:v>
                </c:pt>
                <c:pt idx="3">
                  <c:v>0.12096841804700391</c:v>
                </c:pt>
                <c:pt idx="4">
                  <c:v>9.7334892377677229E-2</c:v>
                </c:pt>
                <c:pt idx="5">
                  <c:v>0.12900515143606858</c:v>
                </c:pt>
                <c:pt idx="6">
                  <c:v>0.10443163662050955</c:v>
                </c:pt>
                <c:pt idx="7">
                  <c:v>7.008851443179008E-2</c:v>
                </c:pt>
                <c:pt idx="8">
                  <c:v>5.5235133632441036E-2</c:v>
                </c:pt>
                <c:pt idx="9">
                  <c:v>3.8366020829232815E-2</c:v>
                </c:pt>
                <c:pt idx="10">
                  <c:v>2.7505048956057196E-2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3B6-494A-B1A3-9A83F0B4B92B}"/>
            </c:ext>
          </c:extLst>
        </c:ser>
        <c:ser>
          <c:idx val="9"/>
          <c:order val="9"/>
          <c:tx>
            <c:strRef>
              <c:f>'Figure 2'!$L$40</c:f>
              <c:strCache>
                <c:ptCount val="1"/>
                <c:pt idx="0">
                  <c:v>Carbón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'Figure 2'!$B$41:$B$51</c:f>
              <c:numCache>
                <c:formatCode>General</c:formatCode>
                <c:ptCount val="11"/>
                <c:pt idx="0">
                  <c:v>2014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2025</c:v>
                </c:pt>
                <c:pt idx="6">
                  <c:v>2030</c:v>
                </c:pt>
                <c:pt idx="7">
                  <c:v>2035</c:v>
                </c:pt>
                <c:pt idx="8">
                  <c:v>2040</c:v>
                </c:pt>
                <c:pt idx="9">
                  <c:v>2045</c:v>
                </c:pt>
                <c:pt idx="10">
                  <c:v>2050</c:v>
                </c:pt>
              </c:numCache>
            </c:numRef>
          </c:cat>
          <c:val>
            <c:numRef>
              <c:f>'Figure 2'!$L$41:$L$51</c:f>
              <c:numCache>
                <c:formatCode>0%</c:formatCode>
                <c:ptCount val="11"/>
                <c:pt idx="0">
                  <c:v>0.41510833679953324</c:v>
                </c:pt>
                <c:pt idx="1">
                  <c:v>0.38926396381082468</c:v>
                </c:pt>
                <c:pt idx="2">
                  <c:v>0.34875121244367258</c:v>
                </c:pt>
                <c:pt idx="3">
                  <c:v>0.33244421634914911</c:v>
                </c:pt>
                <c:pt idx="4">
                  <c:v>0.3255726625791962</c:v>
                </c:pt>
                <c:pt idx="5">
                  <c:v>0.17712935494095405</c:v>
                </c:pt>
                <c:pt idx="6">
                  <c:v>2.5325718657836707E-4</c:v>
                </c:pt>
                <c:pt idx="7">
                  <c:v>1.7885378760686889E-4</c:v>
                </c:pt>
                <c:pt idx="8">
                  <c:v>1.4806774285417592E-4</c:v>
                </c:pt>
                <c:pt idx="9">
                  <c:v>9.9010391305487866E-5</c:v>
                </c:pt>
                <c:pt idx="10">
                  <c:v>6.7425415761222229E-5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3B6-494A-B1A3-9A83F0B4B92B}"/>
            </c:ext>
          </c:extLst>
        </c:ser>
        <c:ser>
          <c:idx val="10"/>
          <c:order val="10"/>
          <c:tx>
            <c:strRef>
              <c:f>'Figure 2'!$M$40</c:f>
              <c:strCache>
                <c:ptCount val="1"/>
                <c:pt idx="0">
                  <c:v>Petróleo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'Figure 2'!$B$41:$B$51</c:f>
              <c:numCache>
                <c:formatCode>General</c:formatCode>
                <c:ptCount val="11"/>
                <c:pt idx="0">
                  <c:v>2014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2025</c:v>
                </c:pt>
                <c:pt idx="6">
                  <c:v>2030</c:v>
                </c:pt>
                <c:pt idx="7">
                  <c:v>2035</c:v>
                </c:pt>
                <c:pt idx="8">
                  <c:v>2040</c:v>
                </c:pt>
                <c:pt idx="9">
                  <c:v>2045</c:v>
                </c:pt>
                <c:pt idx="10">
                  <c:v>2050</c:v>
                </c:pt>
              </c:numCache>
            </c:numRef>
          </c:cat>
          <c:val>
            <c:numRef>
              <c:f>'Figure 2'!$M$41:$M$51</c:f>
              <c:numCache>
                <c:formatCode>0%</c:formatCode>
                <c:ptCount val="11"/>
                <c:pt idx="0">
                  <c:v>3.9475701218047284E-2</c:v>
                </c:pt>
                <c:pt idx="1">
                  <c:v>4.0400978871493508E-3</c:v>
                </c:pt>
                <c:pt idx="2">
                  <c:v>2.8114357803720201E-2</c:v>
                </c:pt>
                <c:pt idx="3">
                  <c:v>2.9131560677055097E-2</c:v>
                </c:pt>
                <c:pt idx="4">
                  <c:v>5.1835693310090539E-2</c:v>
                </c:pt>
                <c:pt idx="5">
                  <c:v>1.5171410880286838E-2</c:v>
                </c:pt>
                <c:pt idx="6">
                  <c:v>5.9923707797689555E-3</c:v>
                </c:pt>
                <c:pt idx="7">
                  <c:v>4.8240223998069817E-3</c:v>
                </c:pt>
                <c:pt idx="8">
                  <c:v>4.0014506208902699E-3</c:v>
                </c:pt>
                <c:pt idx="9">
                  <c:v>3.0603948898906617E-3</c:v>
                </c:pt>
                <c:pt idx="10">
                  <c:v>2.4545076719491416E-3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3B6-494A-B1A3-9A83F0B4B92B}"/>
            </c:ext>
          </c:extLst>
        </c:ser>
        <c:ser>
          <c:idx val="12"/>
          <c:order val="11"/>
          <c:tx>
            <c:strRef>
              <c:f>'Figure 2'!$N$40</c:f>
              <c:strCache>
                <c:ptCount val="1"/>
                <c:pt idx="0">
                  <c:v>Gas Natural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'Figure 2'!$B$41:$B$51</c:f>
              <c:numCache>
                <c:formatCode>General</c:formatCode>
                <c:ptCount val="11"/>
                <c:pt idx="0">
                  <c:v>2014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2025</c:v>
                </c:pt>
                <c:pt idx="6">
                  <c:v>2030</c:v>
                </c:pt>
                <c:pt idx="7">
                  <c:v>2035</c:v>
                </c:pt>
                <c:pt idx="8">
                  <c:v>2040</c:v>
                </c:pt>
                <c:pt idx="9">
                  <c:v>2045</c:v>
                </c:pt>
                <c:pt idx="10">
                  <c:v>2050</c:v>
                </c:pt>
              </c:numCache>
            </c:numRef>
          </c:cat>
          <c:val>
            <c:numRef>
              <c:f>'Figure 2'!$N$41:$N$51</c:f>
              <c:numCache>
                <c:formatCode>0%</c:formatCode>
                <c:ptCount val="11"/>
                <c:pt idx="0">
                  <c:v>0.14346125969856846</c:v>
                </c:pt>
                <c:pt idx="1">
                  <c:v>0.15149387399750855</c:v>
                </c:pt>
                <c:pt idx="2">
                  <c:v>0.18324679921574344</c:v>
                </c:pt>
                <c:pt idx="3">
                  <c:v>0.17652085119458844</c:v>
                </c:pt>
                <c:pt idx="4">
                  <c:v>0.18022310781858486</c:v>
                </c:pt>
                <c:pt idx="5">
                  <c:v>0.15159531249088135</c:v>
                </c:pt>
                <c:pt idx="6">
                  <c:v>0.10383601436109412</c:v>
                </c:pt>
                <c:pt idx="7">
                  <c:v>3.225795320138522E-2</c:v>
                </c:pt>
                <c:pt idx="8">
                  <c:v>2.6750276048656155E-2</c:v>
                </c:pt>
                <c:pt idx="9">
                  <c:v>1.9827929762573453E-2</c:v>
                </c:pt>
                <c:pt idx="10">
                  <c:v>1.5371061805935718E-2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3B6-494A-B1A3-9A83F0B4B9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3407359"/>
        <c:axId val="833406943"/>
      </c:barChart>
      <c:lineChart>
        <c:grouping val="standard"/>
        <c:varyColors val="0"/>
        <c:ser>
          <c:idx val="13"/>
          <c:order val="12"/>
          <c:tx>
            <c:strRef>
              <c:f>'Figure 2'!$O$40</c:f>
              <c:strCache>
                <c:ptCount val="1"/>
                <c:pt idx="0">
                  <c:v>NCRE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Helvetica Neue" panose="02000503000000020004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'Figure 2'!$B$41:$B$51</c:f>
              <c:numCache>
                <c:formatCode>General</c:formatCode>
                <c:ptCount val="11"/>
                <c:pt idx="0">
                  <c:v>2014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2025</c:v>
                </c:pt>
                <c:pt idx="6">
                  <c:v>2030</c:v>
                </c:pt>
                <c:pt idx="7">
                  <c:v>2035</c:v>
                </c:pt>
                <c:pt idx="8">
                  <c:v>2040</c:v>
                </c:pt>
                <c:pt idx="9">
                  <c:v>2045</c:v>
                </c:pt>
                <c:pt idx="10">
                  <c:v>2050</c:v>
                </c:pt>
              </c:numCache>
            </c:numRef>
          </c:cat>
          <c:val>
            <c:numRef>
              <c:f>'Figure 2'!$O$41:$O$51</c:f>
              <c:numCache>
                <c:formatCode>0%</c:formatCode>
                <c:ptCount val="11"/>
                <c:pt idx="0">
                  <c:v>9.0185830908834183E-2</c:v>
                </c:pt>
                <c:pt idx="1">
                  <c:v>0.17360183406913302</c:v>
                </c:pt>
                <c:pt idx="2">
                  <c:v>0.19397681011900383</c:v>
                </c:pt>
                <c:pt idx="3">
                  <c:v>0.21985810609273032</c:v>
                </c:pt>
                <c:pt idx="4">
                  <c:v>0.26504700333207321</c:v>
                </c:pt>
                <c:pt idx="5">
                  <c:v>0.45077205178915436</c:v>
                </c:pt>
                <c:pt idx="6">
                  <c:v>0.72106822681531935</c:v>
                </c:pt>
                <c:pt idx="7">
                  <c:v>0.84836455392873444</c:v>
                </c:pt>
                <c:pt idx="8">
                  <c:v>0.8760833611945914</c:v>
                </c:pt>
                <c:pt idx="9">
                  <c:v>0.90943762495598945</c:v>
                </c:pt>
                <c:pt idx="10">
                  <c:v>0.93091235956646201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A3B6-494A-B1A3-9A83F0B4B9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3407359"/>
        <c:axId val="833406943"/>
      </c:lineChart>
      <c:catAx>
        <c:axId val="833407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Helvetica Neue" panose="02000503000000020004"/>
                <a:ea typeface="+mn-ea"/>
                <a:cs typeface="+mn-cs"/>
              </a:defRPr>
            </a:pPr>
            <a:endParaRPr lang="es-CL"/>
          </a:p>
        </c:txPr>
        <c:crossAx val="833406943"/>
        <c:crosses val="autoZero"/>
        <c:auto val="1"/>
        <c:lblAlgn val="ctr"/>
        <c:lblOffset val="100"/>
        <c:noMultiLvlLbl val="0"/>
      </c:catAx>
      <c:valAx>
        <c:axId val="83340694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Helvetica Neue" panose="02000503000000020004"/>
                <a:ea typeface="+mn-ea"/>
                <a:cs typeface="+mn-cs"/>
              </a:defRPr>
            </a:pPr>
            <a:endParaRPr lang="es-CL"/>
          </a:p>
        </c:txPr>
        <c:crossAx val="833407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12"/>
        <c:delete val="1"/>
      </c:legendEntry>
      <c:layout>
        <c:manualLayout>
          <c:xMode val="edge"/>
          <c:yMode val="edge"/>
          <c:x val="0.71399625924086185"/>
          <c:y val="3.4038494600060649E-2"/>
          <c:w val="0.27208941721900426"/>
          <c:h val="0.920951211779046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Helvetica Neue" panose="02000503000000020004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Helvetica Neue" panose="02000503000000020004"/>
        </a:defRPr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0.14291</cdr:x>
      <cdr:y>0.12334</cdr:y>
    </cdr:from>
    <cdr:to>
      <cdr:x>0.3018</cdr:x>
      <cdr:y>0.22266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587330" y="324876"/>
          <a:ext cx="653013" cy="2616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38100" tIns="38100" rIns="38100" bIns="38100" numCol="1" spcCol="38100" rtlCol="0" anchor="ctr">
          <a:spAutoFit/>
        </a:bodyPr>
        <a:lstStyle xmlns:a="http://schemas.openxmlformats.org/drawingml/2006/main"/>
        <a:p xmlns:a="http://schemas.openxmlformats.org/drawingml/2006/main">
          <a:pPr algn="just" defTabSz="825479" rtl="0" hangingPunct="0"/>
          <a:r>
            <a:rPr lang="es-CL" sz="1200" b="1" i="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Helvetica Neue"/>
              <a:sym typeface="Helvetica Neue"/>
            </a:rPr>
            <a:t>∆</a:t>
          </a:r>
          <a:r>
            <a:rPr lang="es-CL" sz="1200" b="1" i="0" baseline="-250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sym typeface="Helvetica Neue"/>
            </a:rPr>
            <a:t>𝑨</a:t>
          </a:r>
          <a:r>
            <a:rPr lang="es-CL" sz="1200" b="1" dirty="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rPr>
            <a:t> 8%</a:t>
          </a:r>
          <a:endParaRPr kumimoji="0" lang="es-CL" sz="2000" b="1" i="0" u="none" strike="noStrike" kern="1200" cap="none" spc="0" normalizeH="0" baseline="0" noProof="0" dirty="0">
            <a:ln>
              <a:noFill/>
            </a:ln>
            <a:solidFill>
              <a:srgbClr val="002060"/>
            </a:solidFill>
            <a:effectLst/>
            <a:uLnTx/>
            <a:uFillTx/>
            <a:latin typeface="Helvetica Neue"/>
            <a:ea typeface="Helvetica Neue"/>
            <a:cs typeface="Helvetica Neue"/>
            <a:sym typeface="Helvetica Neue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264" cy="467474"/>
          </a:xfrm>
          <a:prstGeom prst="rect">
            <a:avLst/>
          </a:prstGeom>
        </p:spPr>
        <p:txBody>
          <a:bodyPr vert="horz" lIns="92920" tIns="46461" rIns="92920" bIns="4646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8639" y="0"/>
            <a:ext cx="3043264" cy="467474"/>
          </a:xfrm>
          <a:prstGeom prst="rect">
            <a:avLst/>
          </a:prstGeom>
        </p:spPr>
        <p:txBody>
          <a:bodyPr vert="horz" wrap="square" lIns="92920" tIns="46461" rIns="92920" bIns="4646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BA53F328-9CE1-4660-ABCF-D48A03DAD79E}" type="datetimeFigureOut">
              <a:rPr lang="es-CL" altLang="es-CL"/>
              <a:pPr>
                <a:defRPr/>
              </a:pPr>
              <a:t>31-03-2022</a:t>
            </a:fld>
            <a:endParaRPr lang="es-CL" alt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41626"/>
            <a:ext cx="3043264" cy="467474"/>
          </a:xfrm>
          <a:prstGeom prst="rect">
            <a:avLst/>
          </a:prstGeom>
        </p:spPr>
        <p:txBody>
          <a:bodyPr vert="horz" lIns="92920" tIns="46461" rIns="92920" bIns="4646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8639" y="8841626"/>
            <a:ext cx="3043264" cy="467474"/>
          </a:xfrm>
          <a:prstGeom prst="rect">
            <a:avLst/>
          </a:prstGeom>
        </p:spPr>
        <p:txBody>
          <a:bodyPr vert="horz" wrap="square" lIns="92920" tIns="46461" rIns="92920" bIns="4646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C9ABDD5D-A2A2-4FC9-BF20-5745C11CAE86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210541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264" cy="467474"/>
          </a:xfrm>
          <a:prstGeom prst="rect">
            <a:avLst/>
          </a:prstGeom>
        </p:spPr>
        <p:txBody>
          <a:bodyPr vert="horz" lIns="92920" tIns="46461" rIns="92920" bIns="4646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8639" y="0"/>
            <a:ext cx="3043264" cy="467474"/>
          </a:xfrm>
          <a:prstGeom prst="rect">
            <a:avLst/>
          </a:prstGeom>
        </p:spPr>
        <p:txBody>
          <a:bodyPr vert="horz" wrap="square" lIns="92920" tIns="46461" rIns="92920" bIns="4646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7A52233-453A-492C-9F0E-E378101F6B38}" type="datetimeFigureOut">
              <a:rPr lang="en-US" altLang="es-CL"/>
              <a:pPr>
                <a:defRPr/>
              </a:pPr>
              <a:t>3/31/2022</a:t>
            </a:fld>
            <a:endParaRPr lang="en-US" alt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0" tIns="46461" rIns="92920" bIns="46461" rtlCol="0" anchor="ctr"/>
          <a:lstStyle/>
          <a:p>
            <a:pPr lvl="0"/>
            <a:endParaRPr lang="en-U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831" y="4479247"/>
            <a:ext cx="5619438" cy="3665419"/>
          </a:xfrm>
          <a:prstGeom prst="rect">
            <a:avLst/>
          </a:prstGeom>
        </p:spPr>
        <p:txBody>
          <a:bodyPr vert="horz" wrap="square" lIns="92920" tIns="46461" rIns="92920" bIns="464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noProof="0"/>
              <a:t>Editar el estilo de texto del patrón</a:t>
            </a:r>
          </a:p>
          <a:p>
            <a:pPr lvl="1"/>
            <a:r>
              <a:rPr lang="es-ES" altLang="es-CL" noProof="0"/>
              <a:t>Segundo nivel</a:t>
            </a:r>
          </a:p>
          <a:p>
            <a:pPr lvl="2"/>
            <a:r>
              <a:rPr lang="es-ES" altLang="es-CL" noProof="0"/>
              <a:t>Tercer nivel</a:t>
            </a:r>
          </a:p>
          <a:p>
            <a:pPr lvl="3"/>
            <a:r>
              <a:rPr lang="es-ES" altLang="es-CL" noProof="0"/>
              <a:t>Cuarto nivel</a:t>
            </a:r>
          </a:p>
          <a:p>
            <a:pPr lvl="4"/>
            <a:r>
              <a:rPr lang="es-ES" altLang="es-CL" noProof="0"/>
              <a:t>Quinto nivel</a:t>
            </a:r>
            <a:endParaRPr lang="en-US" altLang="es-CL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41626"/>
            <a:ext cx="3043264" cy="467474"/>
          </a:xfrm>
          <a:prstGeom prst="rect">
            <a:avLst/>
          </a:prstGeom>
        </p:spPr>
        <p:txBody>
          <a:bodyPr vert="horz" lIns="92920" tIns="46461" rIns="92920" bIns="4646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8639" y="8841626"/>
            <a:ext cx="3043264" cy="467474"/>
          </a:xfrm>
          <a:prstGeom prst="rect">
            <a:avLst/>
          </a:prstGeom>
        </p:spPr>
        <p:txBody>
          <a:bodyPr vert="horz" wrap="square" lIns="92920" tIns="46461" rIns="92920" bIns="4646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529402B4-58FC-464B-BC01-F268FB03D547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079952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93f877e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1650" y="703263"/>
            <a:ext cx="6240463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93f877e87_0_0:notes"/>
          <p:cNvSpPr txBox="1">
            <a:spLocks noGrp="1"/>
          </p:cNvSpPr>
          <p:nvPr>
            <p:ph type="body" idx="1"/>
          </p:nvPr>
        </p:nvSpPr>
        <p:spPr>
          <a:xfrm>
            <a:off x="523637" y="4447963"/>
            <a:ext cx="4189095" cy="4213860"/>
          </a:xfrm>
          <a:prstGeom prst="rect">
            <a:avLst/>
          </a:prstGeom>
        </p:spPr>
        <p:txBody>
          <a:bodyPr spcFirstLastPara="1" wrap="square" lIns="91562" tIns="91562" rIns="91562" bIns="915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6089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8F232-8FFC-4A88-B45D-DF83B3B94859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9485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/>
              <a:t>Política Energética Nacional (PEN actualización 2022)</a:t>
            </a:r>
            <a:r>
              <a:rPr lang="es-CL" baseline="0" dirty="0"/>
              <a:t> :D</a:t>
            </a:r>
            <a:r>
              <a:rPr lang="es-CL" dirty="0"/>
              <a:t>efine una idea del futuro energético de Chile. A través de la PEN el Estado actúa como articulador de los compromisos y desafíos para la energía, orientando objetivos y planificando el desarrollo energético para garantizar el bien común y movilizar a los diversos actores que componen el sector de la energía.</a:t>
            </a:r>
            <a:endParaRPr lang="es-CL" baseline="0" dirty="0"/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8F232-8FFC-4A88-B45D-DF83B3B94859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591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8F232-8FFC-4A88-B45D-DF83B3B94859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7795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8F232-8FFC-4A88-B45D-DF83B3B94859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4266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319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838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8020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2863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3496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39799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0018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7046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073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409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932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571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63139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9754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8343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9830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0312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56162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07327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6052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0155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70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575548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370782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580931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14467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12253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97138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0758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804775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53211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2997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6927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10821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3015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366789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709916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88084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87446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31494"/>
            <a:ext cx="9144000" cy="1528763"/>
          </a:xfrm>
        </p:spPr>
        <p:txBody>
          <a:bodyPr anchor="b">
            <a:normAutofit/>
          </a:bodyPr>
          <a:lstStyle>
            <a:lvl1pPr algn="ctr">
              <a:defRPr sz="9600"/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F7ABE23-6340-4555-B28E-78FC102DF4D8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2648" r="2937" b="7510"/>
          <a:stretch/>
        </p:blipFill>
        <p:spPr>
          <a:xfrm>
            <a:off x="0" y="3288633"/>
            <a:ext cx="12192000" cy="356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92325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1579" y="729914"/>
            <a:ext cx="3818021" cy="17886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3CA510CE-A06E-F64E-9FC8-D5C51D723C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84403" y="729914"/>
            <a:ext cx="6706018" cy="5534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9C10BB47-4A74-7E4C-812E-C55A87910F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663" y="2622550"/>
            <a:ext cx="3817937" cy="3216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s-MX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DB495B0-27B3-454A-9C8C-F7613D07A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229" y="5340511"/>
            <a:ext cx="1615580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08956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36558" y="505324"/>
            <a:ext cx="8718884" cy="753981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2FE8F4C0-ACBB-5441-8874-BFD6BA6C15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36558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7" name="Marcador de posición de imagen 3">
            <a:extLst>
              <a:ext uri="{FF2B5EF4-FFF2-40B4-BE49-F238E27FC236}">
                <a16:creationId xmlns:a16="http://schemas.microsoft.com/office/drawing/2014/main" id="{A586DD2C-0602-264A-96EC-B148C16163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04347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8" name="Marcador de posición de imagen 3">
            <a:extLst>
              <a:ext uri="{FF2B5EF4-FFF2-40B4-BE49-F238E27FC236}">
                <a16:creationId xmlns:a16="http://schemas.microsoft.com/office/drawing/2014/main" id="{5B45555A-95D6-5A4E-9A90-89ABE88135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64115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BD48E9F5-EF6D-434D-AF37-349A023CD7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36725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s-MX" dirty="0"/>
              <a:t>Lorem Ipsum is simply dummy text of the printing and typesetting industry.</a:t>
            </a:r>
            <a:endParaRPr lang="es-CL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E8C9A057-59F2-754D-B6D0-9ACFBAA53B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36725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gobCL" pitchFamily="2" charset="77"/>
              </a:defRPr>
            </a:lvl1pPr>
          </a:lstStyle>
          <a:p>
            <a:pPr lvl="0"/>
            <a:r>
              <a:rPr lang="es-MX" dirty="0"/>
              <a:t>Proyecto</a:t>
            </a:r>
            <a:endParaRPr lang="es-CL" dirty="0"/>
          </a:p>
        </p:txBody>
      </p:sp>
      <p:sp>
        <p:nvSpPr>
          <p:cNvPr id="13" name="Marcador de texto 9">
            <a:extLst>
              <a:ext uri="{FF2B5EF4-FFF2-40B4-BE49-F238E27FC236}">
                <a16:creationId xmlns:a16="http://schemas.microsoft.com/office/drawing/2014/main" id="{196386E9-9308-7649-BB00-1C3C20FC70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0556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s-MX" dirty="0"/>
              <a:t>Lorem Ipsum is simply dummy text of the printing and typesetting industry.</a:t>
            </a:r>
            <a:endParaRPr lang="es-CL" dirty="0"/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E51F32FD-5B92-FF4E-9549-F47945FED9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0556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gobCL" pitchFamily="2" charset="77"/>
              </a:defRPr>
            </a:lvl1pPr>
          </a:lstStyle>
          <a:p>
            <a:pPr lvl="0"/>
            <a:r>
              <a:rPr lang="es-MX" dirty="0"/>
              <a:t>Proyecto</a:t>
            </a:r>
            <a:endParaRPr lang="es-CL" dirty="0"/>
          </a:p>
        </p:txBody>
      </p:sp>
      <p:sp>
        <p:nvSpPr>
          <p:cNvPr id="15" name="Marcador de texto 9">
            <a:extLst>
              <a:ext uri="{FF2B5EF4-FFF2-40B4-BE49-F238E27FC236}">
                <a16:creationId xmlns:a16="http://schemas.microsoft.com/office/drawing/2014/main" id="{839F050C-A2AB-624C-B465-087D14E6D2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56261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s-MX" dirty="0"/>
              <a:t>Lorem Ipsum is simply dummy text of the printing and typesetting industry.</a:t>
            </a:r>
            <a:endParaRPr lang="es-CL" dirty="0"/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2B2D1A8E-97E1-4843-A198-F018FC991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56261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gobCL" pitchFamily="2" charset="77"/>
              </a:defRPr>
            </a:lvl1pPr>
          </a:lstStyle>
          <a:p>
            <a:pPr lvl="0"/>
            <a:r>
              <a:rPr lang="es-MX" dirty="0"/>
              <a:t>Proyecto</a:t>
            </a:r>
            <a:endParaRPr lang="es-CL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BC78A311-9164-4BFC-A5F7-53C5AFCAC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8652" y="5680760"/>
            <a:ext cx="1292464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90809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5631" y="6096000"/>
            <a:ext cx="6725611" cy="328862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s-MX" dirty="0"/>
              <a:t>Cita o comentario</a:t>
            </a:r>
            <a:endParaRPr lang="es-CL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DC5A02AB-576D-F04A-B485-29056FC152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631" y="449181"/>
            <a:ext cx="10980737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93250F9-39B0-4B6D-916D-1EE9B1F3E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686" y="5954724"/>
            <a:ext cx="2408129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1079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06877" y="6540500"/>
            <a:ext cx="371898" cy="28725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s-C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pic>
        <p:nvPicPr>
          <p:cNvPr id="5" name="monocromo_MinHacienda.png" descr="monocromo_MinHacienda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408" y="216139"/>
            <a:ext cx="872817" cy="796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n" descr="Image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565" y="4425"/>
            <a:ext cx="1082502" cy="95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n" descr="Image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277" y="6773187"/>
            <a:ext cx="1082502" cy="950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17481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12221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5FDD83-C7D6-4590-91F6-C7021974339D}" type="slidenum">
              <a:rPr kumimoji="0" lang="es-CL" altLang="es-CL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altLang="es-CL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3989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648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FD14ADB-5AA7-BB4E-9F31-320975DA89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31494"/>
            <a:ext cx="9144000" cy="1528763"/>
          </a:xfrm>
        </p:spPr>
        <p:txBody>
          <a:bodyPr anchor="b">
            <a:normAutofit/>
          </a:bodyPr>
          <a:lstStyle>
            <a:lvl1pPr algn="ctr">
              <a:defRPr sz="9600"/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65D5923-F655-49E0-9A1C-D1A12554438F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b="7510"/>
          <a:stretch/>
        </p:blipFill>
        <p:spPr>
          <a:xfrm>
            <a:off x="-348343" y="3288633"/>
            <a:ext cx="12913200" cy="356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956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B3199FB-1578-FF42-BDA1-0FF68EB4B9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5631" y="6096000"/>
            <a:ext cx="6725611" cy="328862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s-MX" dirty="0"/>
              <a:t>Cita o comentario</a:t>
            </a:r>
            <a:endParaRPr lang="es-CL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2B61508F-4663-D54F-AA95-F5D6D82DA0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631" y="449181"/>
            <a:ext cx="10980737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914913-8A82-3F4F-9DE2-8DF33D7DC3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42777">
            <a:off x="11186405" y="5136593"/>
            <a:ext cx="6350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8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936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52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62933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2950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711201" y="4076700"/>
            <a:ext cx="1377951" cy="27813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35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2089151" y="4076700"/>
            <a:ext cx="1681163" cy="27813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35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4" y="4149725"/>
            <a:ext cx="10699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7" y="4149725"/>
            <a:ext cx="137636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711201" y="0"/>
            <a:ext cx="1377951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35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2089151" y="0"/>
            <a:ext cx="1681163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35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2159001" y="4724401"/>
            <a:ext cx="1536700" cy="231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69056" tIns="34529" rIns="69056" bIns="34529">
            <a:spAutoFit/>
          </a:bodyPr>
          <a:lstStyle/>
          <a:p>
            <a:pPr algn="ctr" defTabSz="6858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CL" sz="1050" b="1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Ministerio de Hacienda</a:t>
            </a:r>
            <a:endParaRPr lang="es-ES" sz="1050" b="1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02" r:id="rId1"/>
    <p:sldLayoutId id="2147484703" r:id="rId2"/>
    <p:sldLayoutId id="2147484704" r:id="rId3"/>
    <p:sldLayoutId id="2147484705" r:id="rId4"/>
    <p:sldLayoutId id="2147484706" r:id="rId5"/>
    <p:sldLayoutId id="2147484707" r:id="rId6"/>
    <p:sldLayoutId id="2147484708" r:id="rId7"/>
    <p:sldLayoutId id="2147484709" r:id="rId8"/>
    <p:sldLayoutId id="2147484710" r:id="rId9"/>
    <p:sldLayoutId id="2147484711" r:id="rId10"/>
    <p:sldLayoutId id="2147484712" r:id="rId11"/>
  </p:sldLayoutIdLst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ヒラギノ角ゴ Pro W3" charset="-128"/>
          <a:cs typeface="Arial" pitchFamily="34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ヒラギノ角ゴ Pro W3" charset="-128"/>
          <a:cs typeface="Arial" pitchFamily="34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ヒラギノ角ゴ Pro W3" charset="-128"/>
          <a:cs typeface="Arial" pitchFamily="34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ヒラギノ角ゴ Pro W3" charset="-128"/>
          <a:cs typeface="Arial" pitchFamily="34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ヒラギノ角ゴ Pro W3" charset="-128"/>
          <a:cs typeface="Arial" pitchFamily="34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ヒラギノ角ゴ Pro W3" charset="-128"/>
          <a:cs typeface="Arial" pitchFamily="34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ヒラギノ角ゴ Pro W3" charset="-128"/>
          <a:cs typeface="Arial" pitchFamily="34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ヒラギノ角ゴ Pro W3" charset="-128"/>
          <a:cs typeface="Arial" pitchFamily="34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711201" y="4076700"/>
            <a:ext cx="1377951" cy="27813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35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2089151" y="4076700"/>
            <a:ext cx="1681163" cy="27813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35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4" y="4149725"/>
            <a:ext cx="10699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7" y="4149725"/>
            <a:ext cx="137636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711201" y="0"/>
            <a:ext cx="1377951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35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2089151" y="0"/>
            <a:ext cx="1681163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35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2159001" y="4724401"/>
            <a:ext cx="1536700" cy="231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69056" tIns="34529" rIns="69056" bIns="34529">
            <a:spAutoFit/>
          </a:bodyPr>
          <a:lstStyle/>
          <a:p>
            <a:pPr algn="ctr" defTabSz="6858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CL" sz="1050" b="1">
                <a:solidFill>
                  <a:srgbClr val="FFFFFF"/>
                </a:solidFill>
                <a:latin typeface="Calibri"/>
                <a:cs typeface="Arial"/>
              </a:rPr>
              <a:t>Ministerio de Hacienda</a:t>
            </a:r>
            <a:endParaRPr lang="es-ES" sz="1050" b="1">
              <a:solidFill>
                <a:srgbClr val="FFFFFF"/>
              </a:solidFill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21174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36" r:id="rId1"/>
    <p:sldLayoutId id="2147484737" r:id="rId2"/>
    <p:sldLayoutId id="2147484738" r:id="rId3"/>
    <p:sldLayoutId id="2147484739" r:id="rId4"/>
    <p:sldLayoutId id="2147484740" r:id="rId5"/>
    <p:sldLayoutId id="2147484741" r:id="rId6"/>
    <p:sldLayoutId id="2147484742" r:id="rId7"/>
    <p:sldLayoutId id="2147484743" r:id="rId8"/>
    <p:sldLayoutId id="2147484744" r:id="rId9"/>
    <p:sldLayoutId id="2147484745" r:id="rId10"/>
    <p:sldLayoutId id="2147484746" r:id="rId11"/>
  </p:sldLayoutIdLst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ヒラギノ角ゴ Pro W3" charset="-128"/>
          <a:cs typeface="Arial" pitchFamily="34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ヒラギノ角ゴ Pro W3" charset="-128"/>
          <a:cs typeface="Arial" pitchFamily="34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ヒラギノ角ゴ Pro W3" charset="-128"/>
          <a:cs typeface="Arial" pitchFamily="34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ヒラギノ角ゴ Pro W3" charset="-128"/>
          <a:cs typeface="Arial" pitchFamily="34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ヒラギノ角ゴ Pro W3" charset="-128"/>
          <a:cs typeface="Arial" pitchFamily="34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ヒラギノ角ゴ Pro W3" charset="-128"/>
          <a:cs typeface="Arial" pitchFamily="34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ヒラギノ角ゴ Pro W3" charset="-128"/>
          <a:cs typeface="Arial" pitchFamily="34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ヒラギノ角ゴ Pro W3" charset="-128"/>
          <a:cs typeface="Arial" pitchFamily="34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711200" y="4076700"/>
            <a:ext cx="1377950" cy="27813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35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2089150" y="4076700"/>
            <a:ext cx="1681163" cy="27813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35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4149725"/>
            <a:ext cx="10699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4149725"/>
            <a:ext cx="137636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711200" y="0"/>
            <a:ext cx="1377950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35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2089150" y="0"/>
            <a:ext cx="1681163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35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2159000" y="4724400"/>
            <a:ext cx="1536700" cy="231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69056" tIns="34529" rIns="69056" bIns="34529">
            <a:spAutoFit/>
          </a:bodyPr>
          <a:lstStyle/>
          <a:p>
            <a:pPr algn="ctr" defTabSz="6858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CL" sz="1050" b="1">
                <a:solidFill>
                  <a:srgbClr val="FFFFFF"/>
                </a:solidFill>
                <a:latin typeface="Calibri"/>
                <a:cs typeface="Arial"/>
              </a:rPr>
              <a:t>Ministerio de Hacienda</a:t>
            </a:r>
            <a:endParaRPr lang="es-ES" sz="1050" b="1">
              <a:solidFill>
                <a:srgbClr val="FFFFFF"/>
              </a:solidFill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33363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48" r:id="rId1"/>
    <p:sldLayoutId id="2147484749" r:id="rId2"/>
    <p:sldLayoutId id="2147484750" r:id="rId3"/>
    <p:sldLayoutId id="2147484751" r:id="rId4"/>
    <p:sldLayoutId id="2147484752" r:id="rId5"/>
    <p:sldLayoutId id="2147484753" r:id="rId6"/>
    <p:sldLayoutId id="2147484754" r:id="rId7"/>
    <p:sldLayoutId id="2147484755" r:id="rId8"/>
    <p:sldLayoutId id="2147484756" r:id="rId9"/>
    <p:sldLayoutId id="2147484757" r:id="rId10"/>
    <p:sldLayoutId id="2147484758" r:id="rId11"/>
  </p:sldLayoutIdLst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ヒラギノ角ゴ Pro W3" charset="-128"/>
          <a:cs typeface="Arial" pitchFamily="34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ヒラギノ角ゴ Pro W3" charset="-128"/>
          <a:cs typeface="Arial" pitchFamily="34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ヒラギノ角ゴ Pro W3" charset="-128"/>
          <a:cs typeface="Arial" pitchFamily="34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ヒラギノ角ゴ Pro W3" charset="-128"/>
          <a:cs typeface="Arial" pitchFamily="34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ヒラギノ角ゴ Pro W3" charset="-128"/>
          <a:cs typeface="Arial" pitchFamily="34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ヒラギノ角ゴ Pro W3" charset="-128"/>
          <a:cs typeface="Arial" pitchFamily="34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ヒラギノ角ゴ Pro W3" charset="-128"/>
          <a:cs typeface="Arial" pitchFamily="34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ヒラギノ角ゴ Pro W3" charset="-128"/>
          <a:cs typeface="Arial" pitchFamily="34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711201" y="4076700"/>
            <a:ext cx="1377951" cy="27813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35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2089151" y="4076700"/>
            <a:ext cx="1681163" cy="27813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35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4" y="4149725"/>
            <a:ext cx="10699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7" y="4149725"/>
            <a:ext cx="137636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711201" y="0"/>
            <a:ext cx="1377951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35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2089151" y="0"/>
            <a:ext cx="1681163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35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2159001" y="4724401"/>
            <a:ext cx="1536700" cy="231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69056" tIns="34529" rIns="69056" bIns="34529">
            <a:spAutoFit/>
          </a:bodyPr>
          <a:lstStyle/>
          <a:p>
            <a:pPr algn="ctr" defTabSz="6858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CL" sz="1050" b="1">
                <a:solidFill>
                  <a:srgbClr val="FFFFFF"/>
                </a:solidFill>
                <a:latin typeface="Calibri"/>
                <a:cs typeface="Arial"/>
              </a:rPr>
              <a:t>Ministerio de Hacienda</a:t>
            </a:r>
            <a:endParaRPr lang="es-ES" sz="1050" b="1">
              <a:solidFill>
                <a:srgbClr val="FFFFFF"/>
              </a:solidFill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23954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60" r:id="rId1"/>
    <p:sldLayoutId id="2147484761" r:id="rId2"/>
    <p:sldLayoutId id="2147484762" r:id="rId3"/>
    <p:sldLayoutId id="2147484763" r:id="rId4"/>
    <p:sldLayoutId id="2147484764" r:id="rId5"/>
    <p:sldLayoutId id="2147484765" r:id="rId6"/>
    <p:sldLayoutId id="2147484766" r:id="rId7"/>
    <p:sldLayoutId id="2147484767" r:id="rId8"/>
    <p:sldLayoutId id="2147484768" r:id="rId9"/>
    <p:sldLayoutId id="2147484769" r:id="rId10"/>
    <p:sldLayoutId id="2147484770" r:id="rId11"/>
  </p:sldLayoutIdLst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ヒラギノ角ゴ Pro W3" charset="-128"/>
          <a:cs typeface="Arial" pitchFamily="34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ヒラギノ角ゴ Pro W3" charset="-128"/>
          <a:cs typeface="Arial" pitchFamily="34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ヒラギノ角ゴ Pro W3" charset="-128"/>
          <a:cs typeface="Arial" pitchFamily="34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ヒラギノ角ゴ Pro W3" charset="-128"/>
          <a:cs typeface="Arial" pitchFamily="34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ヒラギノ角ゴ Pro W3" charset="-128"/>
          <a:cs typeface="Arial" pitchFamily="34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ヒラギノ角ゴ Pro W3" charset="-128"/>
          <a:cs typeface="Arial" pitchFamily="34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ヒラギノ角ゴ Pro W3" charset="-128"/>
          <a:cs typeface="Arial" pitchFamily="34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ヒラギノ角ゴ Pro W3" charset="-128"/>
          <a:cs typeface="Arial" pitchFamily="34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12ABA42-976A-9946-9BE3-74169DFCD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1561"/>
            <a:ext cx="10515600" cy="2099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/>
              <a:t>Título principal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463B1DF-347C-4102-B16F-D508BDBF54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591" y="0"/>
            <a:ext cx="11765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  <p:sldLayoutId id="2147484788" r:id="rId2"/>
    <p:sldLayoutId id="2147484789" r:id="rId3"/>
    <p:sldLayoutId id="2147484790" r:id="rId4"/>
    <p:sldLayoutId id="2147484785" r:id="rId5"/>
    <p:sldLayoutId id="2147484796" r:id="rId6"/>
    <p:sldLayoutId id="2147484797" r:id="rId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9600" b="1" i="0" kern="1200">
          <a:solidFill>
            <a:srgbClr val="284A7C"/>
          </a:solidFill>
          <a:latin typeface="GOBCL-HEAVY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obCL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obCL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obCL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bCL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bCL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DE23DC2-D968-9140-A618-34E424C0DC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591" y="0"/>
            <a:ext cx="11768818" cy="6858000"/>
          </a:xfrm>
          <a:prstGeom prst="rect">
            <a:avLst/>
          </a:prstGeom>
        </p:spPr>
      </p:pic>
      <p:sp>
        <p:nvSpPr>
          <p:cNvPr id="8" name="Marcador de título 1">
            <a:extLst>
              <a:ext uri="{FF2B5EF4-FFF2-40B4-BE49-F238E27FC236}">
                <a16:creationId xmlns:a16="http://schemas.microsoft.com/office/drawing/2014/main" id="{6D025B10-F5B3-7644-A240-77E835DA8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1561"/>
            <a:ext cx="10515600" cy="2099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/>
              <a:t>Título principal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1339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4" r:id="rId1"/>
    <p:sldLayoutId id="2147484795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9600" b="1" i="0" kern="1200">
          <a:solidFill>
            <a:schemeClr val="bg1"/>
          </a:solidFill>
          <a:latin typeface="GOBCL-HEAVY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notesSlide" Target="../notesSlides/notesSlide2.xm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0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0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54EF2-8A7C-5445-A9D3-C80BED3D2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05569"/>
            <a:ext cx="9144000" cy="1528763"/>
          </a:xfrm>
        </p:spPr>
        <p:txBody>
          <a:bodyPr>
            <a:noAutofit/>
          </a:bodyPr>
          <a:lstStyle/>
          <a:p>
            <a:r>
              <a:rPr lang="es-ES" sz="5400" dirty="0"/>
              <a:t>Rol del Estado en </a:t>
            </a:r>
            <a:br>
              <a:rPr lang="es-ES" sz="5400" dirty="0"/>
            </a:br>
            <a:r>
              <a:rPr lang="es-ES" sz="5400" dirty="0"/>
              <a:t>la inversión sostenible</a:t>
            </a:r>
            <a:endParaRPr lang="es-CL" sz="5400" dirty="0"/>
          </a:p>
        </p:txBody>
      </p:sp>
      <p:sp>
        <p:nvSpPr>
          <p:cNvPr id="4" name="Ignacio Briones R.    Ministro de Hacienda">
            <a:extLst>
              <a:ext uri="{FF2B5EF4-FFF2-40B4-BE49-F238E27FC236}">
                <a16:creationId xmlns:a16="http://schemas.microsoft.com/office/drawing/2014/main" id="{E4992491-C848-4F8F-B5C8-81DA68DB7E95}"/>
              </a:ext>
            </a:extLst>
          </p:cNvPr>
          <p:cNvSpPr txBox="1"/>
          <p:nvPr/>
        </p:nvSpPr>
        <p:spPr>
          <a:xfrm>
            <a:off x="4984054" y="2780643"/>
            <a:ext cx="6925357" cy="789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5000" b="0">
                <a:solidFill>
                  <a:srgbClr val="2C2F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400" b="1" dirty="0">
                <a:solidFill>
                  <a:srgbClr val="284A7C"/>
                </a:solidFill>
                <a:latin typeface="GOBCL-HEAVY" pitchFamily="2" charset="77"/>
                <a:ea typeface="+mj-ea"/>
                <a:cs typeface="+mj-cs"/>
              </a:rPr>
              <a:t>Claudia</a:t>
            </a:r>
            <a:r>
              <a:rPr kumimoji="0" lang="es-CL" sz="105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 </a:t>
            </a:r>
            <a:r>
              <a:rPr lang="es-CL" sz="2400" b="1" dirty="0">
                <a:solidFill>
                  <a:srgbClr val="284A7C"/>
                </a:solidFill>
                <a:latin typeface="GOBCL-HEAVY" pitchFamily="2" charset="77"/>
                <a:ea typeface="+mj-ea"/>
                <a:cs typeface="+mj-cs"/>
              </a:rPr>
              <a:t>Sanhueza Riveros | Subsecretaria de Hacienda</a:t>
            </a:r>
          </a:p>
          <a:p>
            <a:pPr algn="r" defTabSz="412750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>
                <a:solidFill>
                  <a:srgbClr val="284A7C"/>
                </a:solidFill>
                <a:latin typeface="GOBCL-HEAVY" pitchFamily="2" charset="77"/>
                <a:ea typeface="+mj-ea"/>
                <a:cs typeface="+mj-cs"/>
              </a:rPr>
              <a:t>31 </a:t>
            </a:r>
            <a:r>
              <a:rPr lang="es-CL" sz="2400" b="1" dirty="0">
                <a:solidFill>
                  <a:srgbClr val="284A7C"/>
                </a:solidFill>
                <a:latin typeface="GOBCL-HEAVY" pitchFamily="2" charset="77"/>
                <a:ea typeface="+mj-ea"/>
                <a:cs typeface="+mj-cs"/>
              </a:rPr>
              <a:t>de marzo de 2022</a:t>
            </a:r>
          </a:p>
        </p:txBody>
      </p:sp>
    </p:spTree>
    <p:extLst>
      <p:ext uri="{BB962C8B-B14F-4D97-AF65-F5344CB8AC3E}">
        <p14:creationId xmlns:p14="http://schemas.microsoft.com/office/powerpoint/2010/main" val="220309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pPr algn="just" defTabSz="412750" eaLnBrk="1" fontAlgn="auto">
              <a:lnSpc>
                <a:spcPct val="100000"/>
              </a:lnSpc>
              <a:buSzTx/>
              <a:defRPr/>
            </a:pPr>
            <a:r>
              <a:rPr lang="en-GB" sz="2800" kern="0" dirty="0">
                <a:solidFill>
                  <a:srgbClr val="103C67"/>
                </a:solidFill>
                <a:latin typeface="GOBCL-HEAVY"/>
                <a:ea typeface="Helvetica Neue Light"/>
                <a:cs typeface="Helvetica Neue Light"/>
              </a:rPr>
              <a:t>Agenda</a:t>
            </a:r>
            <a:endParaRPr sz="2800" kern="0" dirty="0">
              <a:solidFill>
                <a:srgbClr val="103C67"/>
              </a:solidFill>
              <a:latin typeface="GOBCL-HEAVY"/>
              <a:ea typeface="Helvetica Neue Light"/>
              <a:cs typeface="Helvetica Neue Light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pPr marL="514350" indent="-514350" algn="just" defTabSz="412750" eaLnBrk="1" fontAlgn="auto">
              <a:lnSpc>
                <a:spcPct val="150000"/>
              </a:lnSpc>
              <a:buSzTx/>
              <a:buFont typeface="+mj-lt"/>
              <a:buAutoNum type="romanUcPeriod"/>
              <a:defRPr/>
            </a:pPr>
            <a:r>
              <a:rPr lang="es-CL" sz="2000" kern="0" dirty="0">
                <a:solidFill>
                  <a:srgbClr val="103C67"/>
                </a:solidFill>
                <a:latin typeface="GOBCL-HEAVY"/>
                <a:ea typeface="Helvetica Neue Light"/>
                <a:cs typeface="Helvetica Neue Light"/>
                <a:sym typeface="Helvetica Neue Light"/>
              </a:rPr>
              <a:t>Diagnóstico: Evolución de emisiones GEI y generación energética.</a:t>
            </a:r>
          </a:p>
          <a:p>
            <a:pPr marL="514350" indent="-514350" algn="just" defTabSz="412750" eaLnBrk="1" fontAlgn="auto">
              <a:lnSpc>
                <a:spcPct val="150000"/>
              </a:lnSpc>
              <a:buSzTx/>
              <a:buFont typeface="+mj-lt"/>
              <a:buAutoNum type="romanUcPeriod"/>
              <a:defRPr/>
            </a:pPr>
            <a:r>
              <a:rPr lang="es-CL" sz="2000" kern="0" dirty="0">
                <a:solidFill>
                  <a:srgbClr val="103C67"/>
                </a:solidFill>
                <a:latin typeface="GOBCL-HEAVY"/>
                <a:ea typeface="Helvetica Neue Light"/>
                <a:cs typeface="Helvetica Neue Light"/>
                <a:sym typeface="Helvetica Neue Light"/>
              </a:rPr>
              <a:t>Iniciativas, Programas y Leyes asociadas al Cambio Climático (“No Financieras”).</a:t>
            </a:r>
          </a:p>
          <a:p>
            <a:pPr marL="514350" indent="-514350" algn="just" defTabSz="412750" eaLnBrk="1" fontAlgn="auto">
              <a:lnSpc>
                <a:spcPct val="150000"/>
              </a:lnSpc>
              <a:buSzTx/>
              <a:buFont typeface="+mj-lt"/>
              <a:buAutoNum type="romanUcPeriod"/>
              <a:defRPr/>
            </a:pPr>
            <a:r>
              <a:rPr lang="es-CL" sz="2000" kern="0" dirty="0">
                <a:solidFill>
                  <a:srgbClr val="103C67"/>
                </a:solidFill>
                <a:latin typeface="GOBCL-HEAVY"/>
                <a:ea typeface="Helvetica Neue Light"/>
                <a:cs typeface="Helvetica Neue Light"/>
                <a:sym typeface="Helvetica Neue Light"/>
              </a:rPr>
              <a:t>Instrumentos Financieros y de fijación de Precio al Carbono.</a:t>
            </a:r>
          </a:p>
          <a:p>
            <a:pPr marL="514350" indent="-514350" algn="just" defTabSz="412750" eaLnBrk="1" fontAlgn="auto">
              <a:lnSpc>
                <a:spcPct val="150000"/>
              </a:lnSpc>
              <a:buSzTx/>
              <a:buFont typeface="+mj-lt"/>
              <a:buAutoNum type="romanUcPeriod"/>
              <a:defRPr/>
            </a:pPr>
            <a:r>
              <a:rPr lang="es-CL" sz="2000" kern="0" dirty="0">
                <a:solidFill>
                  <a:srgbClr val="103C67"/>
                </a:solidFill>
                <a:latin typeface="GOBCL-HEAVY"/>
                <a:ea typeface="Helvetica Neue Light"/>
                <a:cs typeface="Helvetica Neue Light"/>
                <a:sym typeface="Helvetica Neue Light"/>
              </a:rPr>
              <a:t>Desafíos sobre Generación de Información Verde.</a:t>
            </a:r>
          </a:p>
          <a:p>
            <a:pPr marL="514350" indent="-514350" algn="just" defTabSz="412750" eaLnBrk="1" fontAlgn="auto">
              <a:lnSpc>
                <a:spcPct val="150000"/>
              </a:lnSpc>
              <a:buSzTx/>
              <a:buFont typeface="+mj-lt"/>
              <a:buAutoNum type="romanUcPeriod"/>
              <a:defRPr/>
            </a:pPr>
            <a:endParaRPr lang="es-CL" sz="2000" kern="0" dirty="0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514350" indent="-514350" algn="just" defTabSz="412750" eaLnBrk="1" fontAlgn="auto">
              <a:lnSpc>
                <a:spcPct val="100000"/>
              </a:lnSpc>
              <a:buSzTx/>
              <a:buFont typeface="+mj-lt"/>
              <a:buAutoNum type="romanUcPeriod"/>
              <a:defRPr/>
            </a:pPr>
            <a:endParaRPr lang="es-CL" sz="2000" kern="0" dirty="0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514350" indent="-514350" algn="just" defTabSz="412750" eaLnBrk="1" fontAlgn="auto">
              <a:lnSpc>
                <a:spcPct val="100000"/>
              </a:lnSpc>
              <a:buSzTx/>
              <a:buFont typeface="+mj-lt"/>
              <a:buAutoNum type="romanUcPeriod"/>
              <a:defRPr/>
            </a:pPr>
            <a:endParaRPr lang="es-CL" sz="2000" kern="0" dirty="0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342900" indent="-342900" algn="just" defTabSz="412750" eaLnBrk="1" fontAlgn="auto">
              <a:lnSpc>
                <a:spcPct val="100000"/>
              </a:lnSpc>
              <a:buSzTx/>
              <a:defRPr/>
            </a:pPr>
            <a:endParaRPr lang="es-CL" sz="2000" b="1" kern="0" dirty="0">
              <a:solidFill>
                <a:srgbClr val="103C6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502400"/>
            <a:ext cx="27432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11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</a:rPr>
              <a:t>2</a:t>
            </a:r>
            <a:endParaRPr kumimoji="0" lang="es-CL" altLang="es-CL" sz="11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982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5423BB7D-CCDA-2E4F-BB14-842883AB8E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260172"/>
              </p:ext>
            </p:extLst>
          </p:nvPr>
        </p:nvGraphicFramePr>
        <p:xfrm>
          <a:off x="4777303" y="1280039"/>
          <a:ext cx="3335423" cy="2715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Gráfico 30">
            <a:extLst>
              <a:ext uri="{FF2B5EF4-FFF2-40B4-BE49-F238E27FC236}">
                <a16:creationId xmlns:a16="http://schemas.microsoft.com/office/drawing/2014/main" id="{CEBB35A9-152A-4141-A680-E2FAC68154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888925"/>
              </p:ext>
            </p:extLst>
          </p:nvPr>
        </p:nvGraphicFramePr>
        <p:xfrm>
          <a:off x="8048651" y="1237531"/>
          <a:ext cx="4115034" cy="2694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937951"/>
              </p:ext>
            </p:extLst>
          </p:nvPr>
        </p:nvGraphicFramePr>
        <p:xfrm>
          <a:off x="283656" y="1375508"/>
          <a:ext cx="4109797" cy="2633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502400"/>
            <a:ext cx="27432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CL" sz="1100" b="1" dirty="0">
                <a:solidFill>
                  <a:srgbClr val="1F497D"/>
                </a:solidFill>
                <a:latin typeface="GOBCL-HEAVY"/>
              </a:rPr>
              <a:t>3</a:t>
            </a:r>
            <a:endParaRPr lang="es-CL" altLang="es-CL" sz="1100" b="1" dirty="0">
              <a:solidFill>
                <a:srgbClr val="1F497D"/>
              </a:solidFill>
              <a:latin typeface="GOBCL-HEAVY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26674" y="987301"/>
            <a:ext cx="4019002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ctr" defTabSz="825500" hangingPunct="0">
              <a:defRPr/>
            </a:pPr>
            <a:r>
              <a:rPr lang="es-ES" sz="1400" b="1" dirty="0">
                <a:solidFill>
                  <a:srgbClr val="103C67"/>
                </a:solidFill>
                <a:latin typeface="GOBCL-HEAVY"/>
                <a:ea typeface="Helvetica Neue"/>
                <a:cs typeface="Helvetica Neue"/>
                <a:sym typeface="Helvetica Neue"/>
              </a:rPr>
              <a:t>Emisiones de GEI por sector (MtCO2e)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775050" y="3986412"/>
            <a:ext cx="562880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ctr" defTabSz="825500" hangingPunct="0">
              <a:defRPr/>
            </a:pPr>
            <a:r>
              <a:rPr lang="es-ES" sz="1400" b="1" dirty="0">
                <a:solidFill>
                  <a:srgbClr val="103C67"/>
                </a:solidFill>
                <a:latin typeface="GOBCL-HEAVY"/>
                <a:ea typeface="Helvetica Neue"/>
                <a:cs typeface="Helvetica Neue"/>
                <a:sym typeface="Helvetica Neue"/>
              </a:rPr>
              <a:t>Escenario Base NDC para emisiones en 2020 y proyección 2030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29275F8-D4DD-9A4E-AF49-00DA342DF8B8}"/>
              </a:ext>
            </a:extLst>
          </p:cNvPr>
          <p:cNvSpPr txBox="1"/>
          <p:nvPr/>
        </p:nvSpPr>
        <p:spPr>
          <a:xfrm>
            <a:off x="152400" y="6611779"/>
            <a:ext cx="853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Fuente: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Ministerio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 de Medio </a:t>
            </a:r>
            <a:r>
              <a:rPr kumimoji="0" lang="en-US" sz="1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Ambiente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 y </a:t>
            </a:r>
            <a:r>
              <a:rPr kumimoji="0" lang="en-US" sz="1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Ministerio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 de </a:t>
            </a:r>
            <a:r>
              <a:rPr kumimoji="0" lang="en-US" sz="1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Energía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9704" y="3994106"/>
            <a:ext cx="4597331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ctr" defTabSz="825500" hangingPunct="0">
              <a:defRPr/>
            </a:pPr>
            <a:r>
              <a:rPr lang="es-ES" sz="1400" b="1" dirty="0">
                <a:solidFill>
                  <a:srgbClr val="103C67"/>
                </a:solidFill>
                <a:latin typeface="GOBCL-HEAVY"/>
                <a:sym typeface="Helvetica Neue"/>
              </a:rPr>
              <a:t>Matriz energética y participación ERNC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5775050" y="927246"/>
            <a:ext cx="5335647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ctr" defTabSz="825500" hangingPunct="0">
              <a:defRPr/>
            </a:pPr>
            <a:r>
              <a:rPr lang="es-ES" sz="1400" b="1" dirty="0">
                <a:solidFill>
                  <a:srgbClr val="103C67"/>
                </a:solidFill>
                <a:latin typeface="GOBCL-HEAVY"/>
                <a:ea typeface="Helvetica Neue"/>
                <a:cs typeface="Helvetica Neue"/>
                <a:sym typeface="Helvetica Neue"/>
              </a:rPr>
              <a:t>Escenarios de Trayectoria de Emisiones (MtCO2e)</a:t>
            </a:r>
          </a:p>
        </p:txBody>
      </p:sp>
      <p:sp>
        <p:nvSpPr>
          <p:cNvPr id="2" name="Flecha derecha 1"/>
          <p:cNvSpPr/>
          <p:nvPr/>
        </p:nvSpPr>
        <p:spPr>
          <a:xfrm rot="20146845">
            <a:off x="734631" y="1893542"/>
            <a:ext cx="1015276" cy="22982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atin typeface="GOBCL-HEAVY"/>
            </a:endParaRPr>
          </a:p>
        </p:txBody>
      </p:sp>
      <p:graphicFrame>
        <p:nvGraphicFramePr>
          <p:cNvPr id="2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9602654"/>
              </p:ext>
            </p:extLst>
          </p:nvPr>
        </p:nvGraphicFramePr>
        <p:xfrm>
          <a:off x="6037668" y="4296754"/>
          <a:ext cx="5620932" cy="2479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6416627"/>
              </p:ext>
            </p:extLst>
          </p:nvPr>
        </p:nvGraphicFramePr>
        <p:xfrm>
          <a:off x="238596" y="4296754"/>
          <a:ext cx="5628804" cy="2315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Cerrar llave 2"/>
          <p:cNvSpPr/>
          <p:nvPr/>
        </p:nvSpPr>
        <p:spPr>
          <a:xfrm>
            <a:off x="7924565" y="5562600"/>
            <a:ext cx="45719" cy="939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>
              <a:latin typeface="GOBCL-HEAVY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898522" y="5873539"/>
            <a:ext cx="701728" cy="317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rgbClr val="C00000"/>
                </a:solidFill>
                <a:latin typeface="GOBCL-HEAVY"/>
              </a:rPr>
              <a:t>56%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9583319" y="5861243"/>
            <a:ext cx="701728" cy="317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rgbClr val="C00000"/>
                </a:solidFill>
                <a:latin typeface="GOBCL-HEAVY"/>
              </a:rPr>
              <a:t>52%</a:t>
            </a:r>
          </a:p>
        </p:txBody>
      </p:sp>
      <p:sp>
        <p:nvSpPr>
          <p:cNvPr id="21" name="Cerrar llave 20"/>
          <p:cNvSpPr/>
          <p:nvPr/>
        </p:nvSpPr>
        <p:spPr>
          <a:xfrm>
            <a:off x="9583319" y="5638800"/>
            <a:ext cx="94081" cy="863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>
              <a:latin typeface="GOBCL-HEAVY"/>
            </a:endParaRPr>
          </a:p>
        </p:txBody>
      </p:sp>
      <p:sp>
        <p:nvSpPr>
          <p:cNvPr id="27" name="Flecha doblada hacia arriba 26"/>
          <p:cNvSpPr/>
          <p:nvPr/>
        </p:nvSpPr>
        <p:spPr>
          <a:xfrm rot="5400000">
            <a:off x="5233661" y="4058525"/>
            <a:ext cx="641727" cy="62575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atin typeface="GOBCL-HEAVY"/>
            </a:endParaRPr>
          </a:p>
        </p:txBody>
      </p:sp>
      <p:sp>
        <p:nvSpPr>
          <p:cNvPr id="28" name="Flecha derecha 27"/>
          <p:cNvSpPr/>
          <p:nvPr/>
        </p:nvSpPr>
        <p:spPr>
          <a:xfrm>
            <a:off x="2117808" y="1562205"/>
            <a:ext cx="636734" cy="26897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atin typeface="GOBCL-HEAVY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1"/>
              <p:cNvSpPr txBox="1"/>
              <p:nvPr/>
            </p:nvSpPr>
            <p:spPr>
              <a:xfrm>
                <a:off x="2154561" y="1367812"/>
                <a:ext cx="563228" cy="2616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38100" tIns="38100" rIns="38100" bIns="38100" numCol="1" spcCol="38100" rtlCol="0" anchor="ctr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825479" rtl="0" hangingPunct="0"/>
                <a14:m>
                  <m:oMath xmlns:m="http://schemas.openxmlformats.org/officeDocument/2006/math">
                    <m:sSub>
                      <m:sSubPr>
                        <m:ctrlPr>
                          <a:rPr lang="es-CL" sz="1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Neue"/>
                          </a:rPr>
                        </m:ctrlPr>
                      </m:sSubPr>
                      <m:e>
                        <m:r>
                          <a:rPr lang="es-CL" sz="1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"/>
                            <a:sym typeface="Helvetica Neue"/>
                          </a:rPr>
                          <m:t>∆</m:t>
                        </m:r>
                      </m:e>
                      <m:sub>
                        <m:r>
                          <a:rPr lang="es-CL" sz="1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Neue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s-CL" sz="1200" b="1" dirty="0">
                    <a:solidFill>
                      <a:srgbClr val="002060"/>
                    </a:solidFill>
                    <a:latin typeface="GOBCL-HEAVY"/>
                    <a:ea typeface="Helvetica Neue"/>
                    <a:cs typeface="Helvetica Neue"/>
                    <a:sym typeface="Helvetica Neue"/>
                  </a:rPr>
                  <a:t> 2%</a:t>
                </a:r>
                <a:endParaRPr kumimoji="0" lang="es-C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OBCL-HEAVY"/>
                  <a:ea typeface="Helvetica Neue"/>
                  <a:cs typeface="Helvetica Neue"/>
                  <a:sym typeface="Helvetica Neue"/>
                </a:endParaRPr>
              </a:p>
            </p:txBody>
          </p:sp>
        </mc:Choice>
        <mc:Fallback xmlns="">
          <p:sp>
            <p:nvSpPr>
              <p:cNvPr id="29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561" y="1367812"/>
                <a:ext cx="563228" cy="261610"/>
              </a:xfrm>
              <a:prstGeom prst="rect">
                <a:avLst/>
              </a:prstGeom>
              <a:blipFill>
                <a:blip r:embed="rId9"/>
                <a:stretch>
                  <a:fillRect l="-2151" t="-2326" b="-2093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¿Por qué estamos haciendo lo que estamos haciendo?">
            <a:extLst>
              <a:ext uri="{FF2B5EF4-FFF2-40B4-BE49-F238E27FC236}">
                <a16:creationId xmlns:a16="http://schemas.microsoft.com/office/drawing/2014/main" id="{04B1003C-6E26-0947-9A15-E92D38CD1FB5}"/>
              </a:ext>
            </a:extLst>
          </p:cNvPr>
          <p:cNvSpPr txBox="1"/>
          <p:nvPr/>
        </p:nvSpPr>
        <p:spPr>
          <a:xfrm>
            <a:off x="457200" y="533400"/>
            <a:ext cx="10698058" cy="42062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5000" b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514350" lvl="0" indent="-514350" algn="just" defTabSz="412750" hangingPunct="0">
              <a:buFont typeface="+mj-lt"/>
              <a:buAutoNum type="romanUcPeriod"/>
              <a:defRPr/>
            </a:pPr>
            <a:r>
              <a:rPr lang="es-ES" sz="2400" b="1" kern="0" dirty="0">
                <a:latin typeface="GOBCL-HEAVY"/>
              </a:rPr>
              <a:t>Diagnóstico emisiones GEI y matriz energética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2010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0591AC73-A893-814E-8562-A648C33DDB8B}"/>
              </a:ext>
            </a:extLst>
          </p:cNvPr>
          <p:cNvSpPr/>
          <p:nvPr/>
        </p:nvSpPr>
        <p:spPr>
          <a:xfrm>
            <a:off x="558057" y="4662777"/>
            <a:ext cx="10262343" cy="2119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GOBCL-HEAVY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86A30A4-145E-3948-946A-9FC79D9A3F48}"/>
              </a:ext>
            </a:extLst>
          </p:cNvPr>
          <p:cNvSpPr/>
          <p:nvPr/>
        </p:nvSpPr>
        <p:spPr>
          <a:xfrm>
            <a:off x="580932" y="2410450"/>
            <a:ext cx="10243950" cy="21795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bg1"/>
              </a:solidFill>
              <a:latin typeface="GOBCL-HEAVY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CAA52E8-8F57-7742-B230-23EA814D81DF}"/>
              </a:ext>
            </a:extLst>
          </p:cNvPr>
          <p:cNvSpPr/>
          <p:nvPr/>
        </p:nvSpPr>
        <p:spPr>
          <a:xfrm>
            <a:off x="576450" y="1147430"/>
            <a:ext cx="10243950" cy="11902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bg1"/>
              </a:solidFill>
              <a:latin typeface="GOBCL-HEAVY"/>
            </a:endParaRPr>
          </a:p>
        </p:txBody>
      </p:sp>
      <p:sp>
        <p:nvSpPr>
          <p:cNvPr id="7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502400"/>
            <a:ext cx="27432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CL" sz="1100" b="1" dirty="0">
                <a:solidFill>
                  <a:srgbClr val="1F497D"/>
                </a:solidFill>
                <a:latin typeface="GOBCL-HEAVY"/>
              </a:rPr>
              <a:t>4</a:t>
            </a:r>
            <a:endParaRPr lang="es-CL" altLang="es-CL" sz="1100" b="1" dirty="0">
              <a:solidFill>
                <a:srgbClr val="1F497D"/>
              </a:solidFill>
              <a:latin typeface="GOBCL-HEAVY"/>
            </a:endParaRPr>
          </a:p>
        </p:txBody>
      </p:sp>
      <p:sp>
        <p:nvSpPr>
          <p:cNvPr id="19" name="¿Por qué estamos haciendo lo que estamos haciendo?"/>
          <p:cNvSpPr txBox="1"/>
          <p:nvPr/>
        </p:nvSpPr>
        <p:spPr>
          <a:xfrm>
            <a:off x="576450" y="634841"/>
            <a:ext cx="10698058" cy="42062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5000" b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514350" lvl="0" indent="-514350" algn="just" defTabSz="412750" hangingPunct="0">
              <a:buFont typeface="+mj-lt"/>
              <a:buAutoNum type="romanUcPeriod" startAt="2"/>
              <a:defRPr/>
            </a:pPr>
            <a:r>
              <a:rPr lang="es-ES" sz="2400" b="1" kern="0" dirty="0">
                <a:latin typeface="GOBCL-HEAVY"/>
              </a:rPr>
              <a:t>Iniciativas, programas y leyes asociadas al cambio climático</a:t>
            </a:r>
          </a:p>
        </p:txBody>
      </p:sp>
      <p:sp>
        <p:nvSpPr>
          <p:cNvPr id="4" name="Google Shape;73;p16"/>
          <p:cNvSpPr txBox="1">
            <a:spLocks/>
          </p:cNvSpPr>
          <p:nvPr/>
        </p:nvSpPr>
        <p:spPr bwMode="auto">
          <a:xfrm>
            <a:off x="1600200" y="1000075"/>
            <a:ext cx="9220200" cy="57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169863" indent="-169863" algn="l" defTabSz="684213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Helvetica Neue"/>
                <a:ea typeface="MS PGothic" panose="020B0600070205080204" pitchFamily="34" charset="-128"/>
                <a:cs typeface="+mn-cs"/>
              </a:defRPr>
            </a:lvl1pPr>
            <a:lvl2pPr marL="512763" indent="-169863" algn="l" defTabSz="684213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Helvetica Neue"/>
                <a:ea typeface="MS PGothic" panose="020B0600070205080204" pitchFamily="34" charset="-128"/>
                <a:cs typeface="+mn-cs"/>
              </a:defRPr>
            </a:lvl2pPr>
            <a:lvl3pPr marL="855663" indent="-169863" algn="l" defTabSz="684213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Helvetica Neue"/>
                <a:ea typeface="MS PGothic" panose="020B0600070205080204" pitchFamily="34" charset="-128"/>
                <a:cs typeface="+mn-cs"/>
              </a:defRPr>
            </a:lvl3pPr>
            <a:lvl4pPr marL="1198563" indent="-169863" algn="l" defTabSz="684213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Helvetica Neue"/>
                <a:ea typeface="MS PGothic" panose="020B0600070205080204" pitchFamily="34" charset="-128"/>
                <a:cs typeface="+mn-cs"/>
              </a:defRPr>
            </a:lvl4pPr>
            <a:lvl5pPr marL="1541463" indent="-169863" algn="l" defTabSz="684213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Helvetica Neue"/>
                <a:ea typeface="MS PGothic" panose="020B0600070205080204" pitchFamily="34" charset="-128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4025" indent="-25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</a:pPr>
            <a:endParaRPr lang="es-CL" sz="1400" b="1" dirty="0">
              <a:solidFill>
                <a:srgbClr val="103C67"/>
              </a:solidFill>
              <a:latin typeface="GOBCL-HEAVY"/>
            </a:endParaRPr>
          </a:p>
          <a:p>
            <a:pPr marL="454025" indent="-25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</a:pPr>
            <a:r>
              <a:rPr lang="es-CL" sz="1400" b="1" dirty="0">
                <a:solidFill>
                  <a:schemeClr val="bg1"/>
                </a:solidFill>
                <a:latin typeface="GOBCL-HEAVY"/>
              </a:rPr>
              <a:t>Ley Marco de Cambio Climático: </a:t>
            </a:r>
            <a:r>
              <a:rPr lang="es-CL" sz="1400" dirty="0">
                <a:solidFill>
                  <a:schemeClr val="bg1"/>
                </a:solidFill>
                <a:latin typeface="GOBCL-HEAVY"/>
              </a:rPr>
              <a:t>Meta de mitigación para el país, institucionalidad del cambio climático, instrumentos de gestión del cambio climático de largo, mediano y corto plazo, entre otros.</a:t>
            </a:r>
          </a:p>
          <a:p>
            <a:pPr marL="454025" indent="-25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</a:pPr>
            <a:r>
              <a:rPr lang="es-CL" sz="1400" b="1" dirty="0">
                <a:solidFill>
                  <a:schemeClr val="bg1"/>
                </a:solidFill>
                <a:latin typeface="GOBCL-HEAVY"/>
              </a:rPr>
              <a:t>Ley de Eficiencia Energética: E</a:t>
            </a:r>
            <a:r>
              <a:rPr lang="es-CL" sz="1400" dirty="0">
                <a:solidFill>
                  <a:schemeClr val="bg1"/>
                </a:solidFill>
                <a:latin typeface="GOBCL-HEAVY"/>
              </a:rPr>
              <a:t>ficiencia energética en los sectores industrial, minería, transporte y construcción. Se establece la meta de reducir las emisiones en 2% anual. </a:t>
            </a:r>
            <a:endParaRPr lang="es-CL" sz="1400" b="1" dirty="0">
              <a:solidFill>
                <a:schemeClr val="bg1"/>
              </a:solidFill>
              <a:latin typeface="GOBCL-HEAVY"/>
            </a:endParaRPr>
          </a:p>
          <a:p>
            <a:pPr marL="20202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</a:pPr>
            <a:endParaRPr lang="es-CL" sz="1400" b="1" dirty="0">
              <a:solidFill>
                <a:srgbClr val="103C67"/>
              </a:solidFill>
              <a:latin typeface="GOBCL-HEAVY"/>
            </a:endParaRPr>
          </a:p>
          <a:p>
            <a:pPr marL="454025" indent="-25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</a:pPr>
            <a:endParaRPr lang="es-CL" sz="1400" b="1" dirty="0">
              <a:solidFill>
                <a:srgbClr val="103C67"/>
              </a:solidFill>
              <a:latin typeface="GOBCL-HEAVY"/>
            </a:endParaRPr>
          </a:p>
          <a:p>
            <a:pPr marL="454025" indent="-25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</a:pPr>
            <a:r>
              <a:rPr lang="es-CL" sz="1400" b="1" dirty="0">
                <a:solidFill>
                  <a:schemeClr val="bg1"/>
                </a:solidFill>
                <a:latin typeface="GOBCL-HEAVY"/>
              </a:rPr>
              <a:t>Contribución Nacional Determinada (NDC 2020)</a:t>
            </a:r>
          </a:p>
          <a:p>
            <a:pPr marL="796925" lvl="1" indent="-25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FontTx/>
              <a:buChar char="−"/>
            </a:pPr>
            <a:r>
              <a:rPr lang="es-CL" sz="1400" dirty="0">
                <a:solidFill>
                  <a:schemeClr val="bg1"/>
                </a:solidFill>
                <a:latin typeface="GOBCL-HEAVY"/>
              </a:rPr>
              <a:t>Chile se compromete a un presupuesto de emisiones (</a:t>
            </a:r>
            <a:r>
              <a:rPr lang="es-CL" sz="1400" u="sng" dirty="0">
                <a:solidFill>
                  <a:schemeClr val="bg1"/>
                </a:solidFill>
                <a:latin typeface="GOBCL-HEAVY"/>
              </a:rPr>
              <a:t>brutas</a:t>
            </a:r>
            <a:r>
              <a:rPr lang="es-CL" sz="1400" dirty="0">
                <a:solidFill>
                  <a:schemeClr val="bg1"/>
                </a:solidFill>
                <a:latin typeface="GOBCL-HEAVY"/>
              </a:rPr>
              <a:t>) de GEI que no superará las 1.100 MtCO2eq, entre el 2020 y 2030, con un máximo al 2025, y a alcanzar un nivel de emisiones de GEI de 95 MtCO2eq al 2030.</a:t>
            </a:r>
          </a:p>
          <a:p>
            <a:pPr marL="796925" lvl="1" indent="-25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FontTx/>
              <a:buChar char="−"/>
            </a:pPr>
            <a:r>
              <a:rPr lang="es-CL" sz="1400" dirty="0">
                <a:solidFill>
                  <a:schemeClr val="bg1"/>
                </a:solidFill>
                <a:latin typeface="GOBCL-HEAVY"/>
              </a:rPr>
              <a:t>Otros: Reducción de al menos 25% de emisiones de carbono negro al 2030; manejo sustentable y recuperación de 100 mil Ha. de bosque nativo al 2030; creación de nuevas áreas marinas protegidas, entre otros. </a:t>
            </a:r>
            <a:endParaRPr lang="es-CL" sz="1400" b="1" dirty="0">
              <a:solidFill>
                <a:schemeClr val="bg1"/>
              </a:solidFill>
              <a:latin typeface="GOBCL-HEAVY"/>
            </a:endParaRPr>
          </a:p>
          <a:p>
            <a:pPr marL="487775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</a:pPr>
            <a:r>
              <a:rPr lang="es-CL" sz="1400" b="1" dirty="0">
                <a:solidFill>
                  <a:schemeClr val="bg1"/>
                </a:solidFill>
                <a:latin typeface="GOBCL-HEAVY"/>
              </a:rPr>
              <a:t>Estrategia Climática de Largo Plazo (ECLP): </a:t>
            </a:r>
            <a:r>
              <a:rPr lang="es-CL" sz="1400" dirty="0">
                <a:solidFill>
                  <a:schemeClr val="bg1"/>
                </a:solidFill>
                <a:latin typeface="GOBCL-HEAVY"/>
              </a:rPr>
              <a:t>Establece los objetivos y metas sectoriales concretas que permitirán que Chile sea carbono neutral y resiliente el clima a más tardar al 2050.</a:t>
            </a:r>
            <a:br>
              <a:rPr lang="es-CL" sz="1400" dirty="0">
                <a:solidFill>
                  <a:srgbClr val="103C67"/>
                </a:solidFill>
                <a:latin typeface="GOBCL-HEAVY"/>
              </a:rPr>
            </a:br>
            <a:endParaRPr lang="es-CL" sz="1400" dirty="0">
              <a:solidFill>
                <a:srgbClr val="103C67"/>
              </a:solidFill>
              <a:latin typeface="GOBCL-HEAVY"/>
            </a:endParaRPr>
          </a:p>
          <a:p>
            <a:pPr marL="487775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</a:pPr>
            <a:endParaRPr lang="es-CL" sz="1400" b="1" dirty="0">
              <a:solidFill>
                <a:srgbClr val="103C67"/>
              </a:solidFill>
              <a:latin typeface="GOBCL-HEAVY"/>
            </a:endParaRPr>
          </a:p>
          <a:p>
            <a:pPr marL="487775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</a:pPr>
            <a:endParaRPr lang="es-CL" sz="1400" b="1" dirty="0">
              <a:solidFill>
                <a:srgbClr val="103C67"/>
              </a:solidFill>
              <a:latin typeface="GOBCL-HEAVY"/>
            </a:endParaRPr>
          </a:p>
          <a:p>
            <a:pPr marL="487775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</a:pPr>
            <a:endParaRPr lang="es-CL" sz="1400" b="1" dirty="0">
              <a:solidFill>
                <a:srgbClr val="103C67"/>
              </a:solidFill>
              <a:latin typeface="GOBCL-HEAVY"/>
            </a:endParaRPr>
          </a:p>
          <a:p>
            <a:pPr marL="454025" indent="-25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</a:pPr>
            <a:r>
              <a:rPr lang="es-CL" sz="1400" b="1" dirty="0">
                <a:solidFill>
                  <a:schemeClr val="bg2">
                    <a:lumMod val="25000"/>
                  </a:schemeClr>
                </a:solidFill>
                <a:latin typeface="GOBCL-HEAVY"/>
              </a:rPr>
              <a:t>Planificación Energética de Largo Plazo (2023-2027): </a:t>
            </a:r>
            <a:r>
              <a:rPr lang="es-CL" sz="1400" dirty="0">
                <a:solidFill>
                  <a:schemeClr val="bg2">
                    <a:lumMod val="25000"/>
                  </a:schemeClr>
                </a:solidFill>
                <a:latin typeface="GOBCL-HEAVY"/>
              </a:rPr>
              <a:t>Proyectar el futuro energético del país en un horizonte de 30 años a través de 3 escenarios energéticos que guiarán la proyección energética en el largo plazo.</a:t>
            </a:r>
          </a:p>
          <a:p>
            <a:pPr marL="454025" indent="-25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</a:pPr>
            <a:r>
              <a:rPr lang="es-CL" sz="1400" b="1" dirty="0">
                <a:solidFill>
                  <a:schemeClr val="bg2">
                    <a:lumMod val="25000"/>
                  </a:schemeClr>
                </a:solidFill>
                <a:latin typeface="GOBCL-HEAVY"/>
              </a:rPr>
              <a:t>Estrategia Nacional de </a:t>
            </a:r>
            <a:r>
              <a:rPr lang="es-CL" sz="1400" b="1" dirty="0" err="1">
                <a:solidFill>
                  <a:schemeClr val="bg2">
                    <a:lumMod val="25000"/>
                  </a:schemeClr>
                </a:solidFill>
                <a:latin typeface="GOBCL-HEAVY"/>
              </a:rPr>
              <a:t>Electromovilidad</a:t>
            </a:r>
            <a:r>
              <a:rPr lang="es-CL" sz="1400" b="1" dirty="0">
                <a:solidFill>
                  <a:schemeClr val="bg2">
                    <a:lumMod val="25000"/>
                  </a:schemeClr>
                </a:solidFill>
                <a:latin typeface="GOBCL-HEAVY"/>
              </a:rPr>
              <a:t>: </a:t>
            </a:r>
            <a:r>
              <a:rPr lang="es-CL" sz="1400" dirty="0">
                <a:solidFill>
                  <a:schemeClr val="bg2">
                    <a:lumMod val="25000"/>
                  </a:schemeClr>
                </a:solidFill>
                <a:latin typeface="GOBCL-HEAVY"/>
              </a:rPr>
              <a:t>Establece ejes estratégicos, así como medidas y metas específicas que permitan el desarrollo acelerado y sostenible del transporte eléctrico. Se proponen metas de participación de ventas de vehículos cero emisiones en distintos horizontes de tiempo.</a:t>
            </a:r>
          </a:p>
          <a:p>
            <a:pPr marL="454025" indent="-25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</a:pPr>
            <a:r>
              <a:rPr lang="es-CL" sz="1400" b="1" dirty="0">
                <a:solidFill>
                  <a:schemeClr val="bg2">
                    <a:lumMod val="25000"/>
                  </a:schemeClr>
                </a:solidFill>
                <a:latin typeface="GOBCL-HEAVY"/>
              </a:rPr>
              <a:t>Estrategia Nacional de Hidrogeno Verde: </a:t>
            </a:r>
            <a:r>
              <a:rPr lang="es-CL" sz="1400" dirty="0">
                <a:solidFill>
                  <a:schemeClr val="bg2">
                    <a:lumMod val="25000"/>
                  </a:schemeClr>
                </a:solidFill>
                <a:latin typeface="GOBCL-HEAVY"/>
              </a:rPr>
              <a:t>Chile tiene el potencial para producir 160 MT de hidrógeno verde por año. Estrategia en 3 oleadas: (i) consumo doméstico de gran escala (ii) transporte y exportación (iii) consolidación de exportación. </a:t>
            </a:r>
          </a:p>
          <a:p>
            <a:pPr marL="454025" indent="-25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</a:pPr>
            <a:endParaRPr lang="es-CL" sz="1600" dirty="0">
              <a:solidFill>
                <a:srgbClr val="103C67"/>
              </a:solidFill>
              <a:latin typeface="GOBCL-HEAVY"/>
            </a:endParaRPr>
          </a:p>
          <a:p>
            <a:pPr indent="-25200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275"/>
            </a:pPr>
            <a:endParaRPr lang="es-CL" sz="1600" dirty="0">
              <a:latin typeface="GOBCL-HEAVY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F0545BC-56AB-5D47-A4D2-AC4481AE29A2}"/>
              </a:ext>
            </a:extLst>
          </p:cNvPr>
          <p:cNvSpPr txBox="1"/>
          <p:nvPr/>
        </p:nvSpPr>
        <p:spPr>
          <a:xfrm>
            <a:off x="696311" y="1488649"/>
            <a:ext cx="1066800" cy="5078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just" defTabSz="82547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BCL-HEAVY"/>
                <a:ea typeface="Helvetica Neue"/>
                <a:cs typeface="Helvetica Neue"/>
                <a:sym typeface="Helvetica Neue"/>
              </a:rPr>
              <a:t>Marco Regulatorio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4872DFE-10A5-2541-8556-84B50B9B3EC1}"/>
              </a:ext>
            </a:extLst>
          </p:cNvPr>
          <p:cNvSpPr txBox="1"/>
          <p:nvPr/>
        </p:nvSpPr>
        <p:spPr>
          <a:xfrm>
            <a:off x="696311" y="3282805"/>
            <a:ext cx="1066800" cy="2923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just" defTabSz="82547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BCL-HEAVY"/>
                <a:ea typeface="Helvetica Neue"/>
                <a:cs typeface="Helvetica Neue"/>
                <a:sym typeface="Helvetica Neue"/>
              </a:rPr>
              <a:t>Objetivos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5D2CD36-7E47-A849-8447-D15C3880C577}"/>
              </a:ext>
            </a:extLst>
          </p:cNvPr>
          <p:cNvSpPr txBox="1"/>
          <p:nvPr/>
        </p:nvSpPr>
        <p:spPr>
          <a:xfrm>
            <a:off x="696311" y="5360651"/>
            <a:ext cx="1066800" cy="723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just" defTabSz="82547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sz="1400" b="1" dirty="0">
                <a:solidFill>
                  <a:schemeClr val="bg1"/>
                </a:solidFill>
                <a:latin typeface="GOBCL-HEAVY"/>
                <a:sym typeface="Helvetica Neue"/>
              </a:rPr>
              <a:t>Políticas, acciones </a:t>
            </a:r>
          </a:p>
          <a:p>
            <a:pPr marL="0" marR="0" indent="0" algn="just" defTabSz="82547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sz="1400" b="1" dirty="0">
                <a:solidFill>
                  <a:schemeClr val="bg1"/>
                </a:solidFill>
                <a:latin typeface="GOBCL-HEAVY"/>
                <a:sym typeface="Helvetica Neue"/>
              </a:rPr>
              <a:t>y medidas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6B1E60F-8898-0340-8281-15B4F3304215}"/>
              </a:ext>
            </a:extLst>
          </p:cNvPr>
          <p:cNvSpPr/>
          <p:nvPr/>
        </p:nvSpPr>
        <p:spPr>
          <a:xfrm>
            <a:off x="10896600" y="1147430"/>
            <a:ext cx="990600" cy="5634370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s-CL" b="1" dirty="0">
                <a:solidFill>
                  <a:schemeClr val="tx2">
                    <a:lumMod val="75000"/>
                  </a:schemeClr>
                </a:solidFill>
                <a:latin typeface="GOBCL-HEAVY"/>
                <a:ea typeface="Helvetica Neue" panose="02000503000000020004" pitchFamily="2" charset="0"/>
                <a:cs typeface="Helvetica Neue" panose="02000503000000020004" pitchFamily="2" charset="0"/>
              </a:rPr>
              <a:t>Estrategia Financiera frente</a:t>
            </a:r>
          </a:p>
          <a:p>
            <a:pPr algn="ctr"/>
            <a:r>
              <a:rPr lang="es-CL" b="1" dirty="0">
                <a:solidFill>
                  <a:schemeClr val="tx2">
                    <a:lumMod val="75000"/>
                  </a:schemeClr>
                </a:solidFill>
                <a:latin typeface="GOBCL-HEAVY"/>
                <a:ea typeface="Helvetica Neue" panose="02000503000000020004" pitchFamily="2" charset="0"/>
                <a:cs typeface="Helvetica Neue" panose="02000503000000020004" pitchFamily="2" charset="0"/>
              </a:rPr>
              <a:t>al Cambio Climático (EFCC)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0797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502400"/>
            <a:ext cx="27432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CL" sz="1100" b="1" dirty="0">
                <a:solidFill>
                  <a:srgbClr val="1F497D"/>
                </a:solidFill>
                <a:latin typeface="GOBCL-HEAVY"/>
              </a:rPr>
              <a:t>5</a:t>
            </a:r>
            <a:endParaRPr lang="es-CL" altLang="es-CL" sz="1100" b="1" dirty="0">
              <a:solidFill>
                <a:srgbClr val="1F497D"/>
              </a:solidFill>
              <a:latin typeface="GOBCL-HEAVY"/>
            </a:endParaRPr>
          </a:p>
        </p:txBody>
      </p:sp>
      <p:sp>
        <p:nvSpPr>
          <p:cNvPr id="19" name="¿Por qué estamos haciendo lo que estamos haciendo?"/>
          <p:cNvSpPr txBox="1"/>
          <p:nvPr/>
        </p:nvSpPr>
        <p:spPr>
          <a:xfrm>
            <a:off x="533400" y="493772"/>
            <a:ext cx="10698058" cy="42062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5000" b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514350" lvl="0" indent="-514350" algn="just" defTabSz="412750" hangingPunct="0">
              <a:buFont typeface="+mj-lt"/>
              <a:buAutoNum type="romanUcPeriod" startAt="3"/>
              <a:defRPr/>
            </a:pPr>
            <a:r>
              <a:rPr lang="es-ES" sz="2400" b="1" kern="0" dirty="0">
                <a:latin typeface="GOBCL-HEAVY"/>
              </a:rPr>
              <a:t>Instrumentos financieros y </a:t>
            </a:r>
            <a:r>
              <a:rPr lang="es-CL" sz="2400" b="1" kern="0" dirty="0">
                <a:latin typeface="GOBCL-HEAVY"/>
              </a:rPr>
              <a:t>de fijación de precio al carbono</a:t>
            </a:r>
          </a:p>
        </p:txBody>
      </p:sp>
      <p:sp>
        <p:nvSpPr>
          <p:cNvPr id="4" name="Google Shape;73;p16"/>
          <p:cNvSpPr txBox="1">
            <a:spLocks/>
          </p:cNvSpPr>
          <p:nvPr/>
        </p:nvSpPr>
        <p:spPr bwMode="auto">
          <a:xfrm>
            <a:off x="381000" y="1000075"/>
            <a:ext cx="9481950" cy="57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169863" indent="-169863" algn="l" defTabSz="684213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Helvetica Neue"/>
                <a:ea typeface="MS PGothic" panose="020B0600070205080204" pitchFamily="34" charset="-128"/>
                <a:cs typeface="+mn-cs"/>
              </a:defRPr>
            </a:lvl1pPr>
            <a:lvl2pPr marL="512763" indent="-169863" algn="l" defTabSz="684213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Helvetica Neue"/>
                <a:ea typeface="MS PGothic" panose="020B0600070205080204" pitchFamily="34" charset="-128"/>
                <a:cs typeface="+mn-cs"/>
              </a:defRPr>
            </a:lvl2pPr>
            <a:lvl3pPr marL="855663" indent="-169863" algn="l" defTabSz="684213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Helvetica Neue"/>
                <a:ea typeface="MS PGothic" panose="020B0600070205080204" pitchFamily="34" charset="-128"/>
                <a:cs typeface="+mn-cs"/>
              </a:defRPr>
            </a:lvl3pPr>
            <a:lvl4pPr marL="1198563" indent="-169863" algn="l" defTabSz="684213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Helvetica Neue"/>
                <a:ea typeface="MS PGothic" panose="020B0600070205080204" pitchFamily="34" charset="-128"/>
                <a:cs typeface="+mn-cs"/>
              </a:defRPr>
            </a:lvl4pPr>
            <a:lvl5pPr marL="1541463" indent="-169863" algn="l" defTabSz="684213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Helvetica Neue"/>
                <a:ea typeface="MS PGothic" panose="020B0600070205080204" pitchFamily="34" charset="-128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8325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Font typeface="+mj-lt"/>
              <a:buAutoNum type="arabicPeriod"/>
            </a:pPr>
            <a:r>
              <a:rPr lang="es-CL" sz="1850" b="1" dirty="0">
                <a:solidFill>
                  <a:srgbClr val="103C67"/>
                </a:solidFill>
                <a:latin typeface="GOBCL-HEAVY"/>
              </a:rPr>
              <a:t>Bonos temáticos para dirigir recursos a objetivos sustentables.</a:t>
            </a:r>
          </a:p>
          <a:p>
            <a:pPr marL="800100" lvl="1" indent="-34607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Font typeface="Wingdings" panose="05000000000000000000" pitchFamily="2" charset="2"/>
              <a:buChar char="§"/>
            </a:pPr>
            <a:endParaRPr lang="es-CL" sz="1600" dirty="0">
              <a:solidFill>
                <a:srgbClr val="103C67"/>
              </a:solidFill>
              <a:latin typeface="GOBCL-HEAVY"/>
            </a:endParaRPr>
          </a:p>
          <a:p>
            <a:pPr marL="800100" lvl="1" indent="-34607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103C67"/>
                </a:solidFill>
                <a:latin typeface="GOBCL-HEAVY"/>
              </a:rPr>
              <a:t>Se ha emitido cerca de US$33 mil millones en bonos temáticos (28,7% deuda del GC).</a:t>
            </a:r>
          </a:p>
          <a:p>
            <a:pPr marL="1828800" lvl="4" indent="-34607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103C67"/>
                </a:solidFill>
                <a:latin typeface="GOBCL-HEAVY"/>
              </a:rPr>
              <a:t>Sociales: 		US$17.8 miles de millones.</a:t>
            </a:r>
          </a:p>
          <a:p>
            <a:pPr marL="1828800" lvl="4" indent="-34607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103C67"/>
                </a:solidFill>
                <a:latin typeface="GOBCL-HEAVY"/>
              </a:rPr>
              <a:t>Verdes: 		US$7.7 miles de millones.</a:t>
            </a:r>
          </a:p>
          <a:p>
            <a:pPr marL="1828800" lvl="4" indent="-34607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103C67"/>
                </a:solidFill>
                <a:latin typeface="GOBCL-HEAVY"/>
              </a:rPr>
              <a:t>Sustentables:	US$5.5 miles de millones.</a:t>
            </a:r>
          </a:p>
          <a:p>
            <a:pPr marL="1828800" lvl="4" indent="-34607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103C67"/>
                </a:solidFill>
                <a:latin typeface="GOBCL-HEAVY"/>
              </a:rPr>
              <a:t>SLB: 		US$2 mil millones.</a:t>
            </a:r>
          </a:p>
          <a:p>
            <a:pPr marL="800100" lvl="1" indent="-34607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Font typeface="Wingdings" panose="05000000000000000000" pitchFamily="2" charset="2"/>
              <a:buChar char="§"/>
            </a:pPr>
            <a:endParaRPr lang="es-CL" sz="1600" dirty="0">
              <a:solidFill>
                <a:srgbClr val="103C67"/>
              </a:solidFill>
              <a:latin typeface="GOBCL-HEAVY"/>
            </a:endParaRPr>
          </a:p>
          <a:p>
            <a:pPr marL="800100" lvl="1" indent="-34607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103C67"/>
                </a:solidFill>
                <a:latin typeface="GOBCL-HEAVY"/>
              </a:rPr>
              <a:t>VSS están bajo el esquema “Use of </a:t>
            </a:r>
            <a:r>
              <a:rPr lang="es-CL" sz="1600" dirty="0" err="1">
                <a:solidFill>
                  <a:srgbClr val="103C67"/>
                </a:solidFill>
                <a:latin typeface="GOBCL-HEAVY"/>
              </a:rPr>
              <a:t>Proceeds</a:t>
            </a:r>
            <a:r>
              <a:rPr lang="es-CL" sz="1600" dirty="0">
                <a:solidFill>
                  <a:srgbClr val="103C67"/>
                </a:solidFill>
                <a:latin typeface="GOBCL-HEAVY"/>
              </a:rPr>
              <a:t>”, es decir, se compromete un desembolso por un monto equivalente al recaudado en proyectos verdes y/o sociales (</a:t>
            </a:r>
            <a:r>
              <a:rPr lang="es-CL" sz="1600" dirty="0">
                <a:solidFill>
                  <a:srgbClr val="103C67"/>
                </a:solidFill>
                <a:latin typeface="GOBCL-HEAVY"/>
                <a:sym typeface="Wingdings" panose="05000000000000000000" pitchFamily="2" charset="2"/>
              </a:rPr>
              <a:t> Depende de la </a:t>
            </a:r>
            <a:r>
              <a:rPr lang="es-CL" sz="1600" dirty="0" err="1">
                <a:solidFill>
                  <a:srgbClr val="103C67"/>
                </a:solidFill>
                <a:latin typeface="GOBCL-HEAVY"/>
                <a:sym typeface="Wingdings" panose="05000000000000000000" pitchFamily="2" charset="2"/>
              </a:rPr>
              <a:t>Dipres</a:t>
            </a:r>
            <a:r>
              <a:rPr lang="es-CL" sz="1600" dirty="0">
                <a:solidFill>
                  <a:srgbClr val="103C67"/>
                </a:solidFill>
                <a:latin typeface="GOBCL-HEAVY"/>
                <a:sym typeface="Wingdings" panose="05000000000000000000" pitchFamily="2" charset="2"/>
              </a:rPr>
              <a:t>)</a:t>
            </a:r>
            <a:r>
              <a:rPr lang="es-CL" sz="1600" dirty="0">
                <a:solidFill>
                  <a:srgbClr val="103C67"/>
                </a:solidFill>
                <a:latin typeface="GOBCL-HEAVY"/>
              </a:rPr>
              <a:t>. </a:t>
            </a:r>
          </a:p>
          <a:p>
            <a:pPr marL="800100" lvl="1" indent="-34607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103C67"/>
                </a:solidFill>
                <a:latin typeface="GOBCL-HEAVY"/>
              </a:rPr>
              <a:t>Por otra parte, el SLB incorpora incentivos financieros en la estructura del bono (“step-ups” en el cupón) para penalizar el incumplimiento de metas de sostenibilidad o premiar el cumplimiento de éstas.</a:t>
            </a:r>
          </a:p>
          <a:p>
            <a:pPr marL="800100" lvl="1" indent="-34607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103C67"/>
                </a:solidFill>
                <a:latin typeface="GOBCL-HEAVY"/>
              </a:rPr>
              <a:t>Crédito con multilaterales que incluyan meta climática o social y relacionado con costo financiero y/o para el financiamiento de iniciativas que contribuyen a la acción climática.</a:t>
            </a:r>
          </a:p>
          <a:p>
            <a:pPr marL="457200" indent="-3460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Font typeface="Arial" panose="020B0604020202020204" pitchFamily="34" charset="0"/>
              <a:buChar char="●"/>
            </a:pPr>
            <a:endParaRPr lang="es-CL" sz="1850" dirty="0">
              <a:solidFill>
                <a:srgbClr val="103C67"/>
              </a:solidFill>
              <a:latin typeface="GOBCL-HEAVY"/>
            </a:endParaRPr>
          </a:p>
          <a:p>
            <a:pPr marL="568325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Font typeface="+mj-lt"/>
              <a:buAutoNum type="arabicPeriod" startAt="2"/>
            </a:pPr>
            <a:r>
              <a:rPr lang="es-CL" sz="1850" b="1" dirty="0">
                <a:solidFill>
                  <a:srgbClr val="103C67"/>
                </a:solidFill>
                <a:latin typeface="GOBCL-HEAVY"/>
              </a:rPr>
              <a:t>Fondos Soberanos con criterios de inversión ESG.</a:t>
            </a:r>
          </a:p>
          <a:p>
            <a:pPr marL="568325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Font typeface="+mj-lt"/>
              <a:buAutoNum type="arabicPeriod" startAt="2"/>
            </a:pPr>
            <a:endParaRPr lang="es-CL" sz="1850" b="1" dirty="0">
              <a:solidFill>
                <a:srgbClr val="103C67"/>
              </a:solidFill>
              <a:latin typeface="GOBCL-HEAVY"/>
            </a:endParaRPr>
          </a:p>
          <a:p>
            <a:pPr marL="568325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Font typeface="+mj-lt"/>
              <a:buAutoNum type="arabicPeriod" startAt="2"/>
            </a:pPr>
            <a:r>
              <a:rPr lang="es-CL" sz="1850" b="1" dirty="0">
                <a:solidFill>
                  <a:srgbClr val="103C67"/>
                </a:solidFill>
                <a:latin typeface="GOBCL-HEAVY"/>
              </a:rPr>
              <a:t>Fondos de Pensiones con criterios ESG.</a:t>
            </a:r>
          </a:p>
          <a:p>
            <a:pPr marL="568325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Font typeface="+mj-lt"/>
              <a:buAutoNum type="arabicPeriod" startAt="2"/>
            </a:pPr>
            <a:endParaRPr lang="es-CL" sz="1850" b="1" dirty="0">
              <a:solidFill>
                <a:srgbClr val="103C67"/>
              </a:solidFill>
              <a:latin typeface="GOBCL-HEAVY"/>
            </a:endParaRPr>
          </a:p>
          <a:p>
            <a:pPr marL="568325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Font typeface="+mj-lt"/>
              <a:buAutoNum type="arabicPeriod" startAt="2"/>
            </a:pPr>
            <a:r>
              <a:rPr lang="es-CL" sz="1850" b="1" dirty="0">
                <a:solidFill>
                  <a:srgbClr val="103C67"/>
                </a:solidFill>
                <a:latin typeface="GOBCL-HEAVY"/>
              </a:rPr>
              <a:t>Cobertura de Riesgo de </a:t>
            </a:r>
            <a:r>
              <a:rPr lang="es-CL" sz="1850" b="1" dirty="0" err="1">
                <a:solidFill>
                  <a:srgbClr val="103C67"/>
                </a:solidFill>
                <a:latin typeface="GOBCL-HEAVY"/>
              </a:rPr>
              <a:t>Hidrometeorológico</a:t>
            </a:r>
            <a:r>
              <a:rPr lang="es-CL" sz="1850" b="1" dirty="0">
                <a:solidFill>
                  <a:srgbClr val="103C67"/>
                </a:solidFill>
                <a:latin typeface="GOBCL-HEAVY"/>
              </a:rPr>
              <a:t> (Alianza del Pacifico).</a:t>
            </a:r>
          </a:p>
          <a:p>
            <a:pPr marL="796925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</a:pPr>
            <a:endParaRPr lang="es-CL" sz="1850" dirty="0">
              <a:solidFill>
                <a:srgbClr val="103C67"/>
              </a:solidFill>
              <a:latin typeface="GOBCL-HEAVY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3C3C10B-67E3-364D-B71A-6A3F8AE1B0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374" y="1174379"/>
            <a:ext cx="1784790" cy="24070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920C529-610D-5047-9E06-7DAEE4E2D6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374" y="4002874"/>
            <a:ext cx="1784790" cy="24995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6424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502400"/>
            <a:ext cx="27432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CL" sz="1100" b="1" dirty="0">
                <a:solidFill>
                  <a:srgbClr val="1F497D"/>
                </a:solidFill>
                <a:latin typeface="GOBCL-HEAVY"/>
              </a:rPr>
              <a:t>6</a:t>
            </a:r>
            <a:endParaRPr lang="es-CL" altLang="es-CL" sz="1100" b="1" dirty="0">
              <a:solidFill>
                <a:srgbClr val="1F497D"/>
              </a:solidFill>
              <a:latin typeface="GOBCL-HEAVY"/>
            </a:endParaRPr>
          </a:p>
        </p:txBody>
      </p:sp>
      <p:sp>
        <p:nvSpPr>
          <p:cNvPr id="4" name="Google Shape;73;p16"/>
          <p:cNvSpPr txBox="1">
            <a:spLocks/>
          </p:cNvSpPr>
          <p:nvPr/>
        </p:nvSpPr>
        <p:spPr bwMode="auto">
          <a:xfrm>
            <a:off x="576449" y="1219200"/>
            <a:ext cx="10984379" cy="468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169863" indent="-169863" algn="l" defTabSz="684213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Helvetica Neue"/>
                <a:ea typeface="MS PGothic" panose="020B0600070205080204" pitchFamily="34" charset="-128"/>
                <a:cs typeface="+mn-cs"/>
              </a:defRPr>
            </a:lvl1pPr>
            <a:lvl2pPr marL="512763" indent="-169863" algn="l" defTabSz="684213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Helvetica Neue"/>
                <a:ea typeface="MS PGothic" panose="020B0600070205080204" pitchFamily="34" charset="-128"/>
                <a:cs typeface="+mn-cs"/>
              </a:defRPr>
            </a:lvl2pPr>
            <a:lvl3pPr marL="855663" indent="-169863" algn="l" defTabSz="684213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Helvetica Neue"/>
                <a:ea typeface="MS PGothic" panose="020B0600070205080204" pitchFamily="34" charset="-128"/>
                <a:cs typeface="+mn-cs"/>
              </a:defRPr>
            </a:lvl3pPr>
            <a:lvl4pPr marL="1198563" indent="-169863" algn="l" defTabSz="684213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Helvetica Neue"/>
                <a:ea typeface="MS PGothic" panose="020B0600070205080204" pitchFamily="34" charset="-128"/>
                <a:cs typeface="+mn-cs"/>
              </a:defRPr>
            </a:lvl4pPr>
            <a:lvl5pPr marL="1541463" indent="-169863" algn="l" defTabSz="684213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Helvetica Neue"/>
                <a:ea typeface="MS PGothic" panose="020B0600070205080204" pitchFamily="34" charset="-128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4025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Font typeface="+mj-lt"/>
              <a:buAutoNum type="arabicPeriod" startAt="5"/>
            </a:pPr>
            <a:r>
              <a:rPr lang="es-CL" sz="1850" b="1" dirty="0">
                <a:solidFill>
                  <a:srgbClr val="103C67"/>
                </a:solidFill>
                <a:latin typeface="GOBCL-HEAVY"/>
              </a:rPr>
              <a:t>Fondo Verde para el Clima.</a:t>
            </a:r>
          </a:p>
          <a:p>
            <a:pPr marL="11112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</a:pPr>
            <a:endParaRPr lang="es-CL" sz="1600" b="1" dirty="0">
              <a:solidFill>
                <a:srgbClr val="103C67"/>
              </a:solidFill>
              <a:latin typeface="GOBCL-HEAVY"/>
            </a:endParaRPr>
          </a:p>
          <a:p>
            <a:pPr marL="396875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Font typeface="Wingdings" pitchFamily="2" charset="2"/>
              <a:buChar char="§"/>
            </a:pPr>
            <a:r>
              <a:rPr lang="es-CL" sz="1600" dirty="0">
                <a:solidFill>
                  <a:srgbClr val="103C67"/>
                </a:solidFill>
                <a:latin typeface="GOBCL-HEAVY"/>
              </a:rPr>
              <a:t>Como miembro de la Convención Marco de las Naciones Unidas para el Cambio Climático (UNFCCC), Chile participa con una línea local en el Fondo Verde para el Clima.</a:t>
            </a:r>
          </a:p>
          <a:p>
            <a:pPr marL="396875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Font typeface="Wingdings" pitchFamily="2" charset="2"/>
              <a:buChar char="§"/>
            </a:pPr>
            <a:r>
              <a:rPr lang="es-CL" sz="1600" dirty="0">
                <a:solidFill>
                  <a:srgbClr val="103C67"/>
                </a:solidFill>
                <a:latin typeface="GOBCL-HEAVY"/>
              </a:rPr>
              <a:t>Country </a:t>
            </a:r>
            <a:r>
              <a:rPr lang="es-CL" sz="1600" dirty="0" err="1">
                <a:solidFill>
                  <a:srgbClr val="103C67"/>
                </a:solidFill>
                <a:latin typeface="GOBCL-HEAVY"/>
              </a:rPr>
              <a:t>driven</a:t>
            </a:r>
            <a:r>
              <a:rPr lang="es-CL" sz="1600" dirty="0">
                <a:solidFill>
                  <a:srgbClr val="103C67"/>
                </a:solidFill>
                <a:latin typeface="GOBCL-HEAVY"/>
              </a:rPr>
              <a:t>: cada país desarrolla su propia institucionalidad para la postulación de proyectos. La actual fue establecida en el Consejo de Ministros por la Sustentabilidad de Marzo de 2016. </a:t>
            </a:r>
          </a:p>
          <a:p>
            <a:pPr marL="396875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Font typeface="Wingdings" pitchFamily="2" charset="2"/>
              <a:buChar char="§"/>
            </a:pPr>
            <a:r>
              <a:rPr lang="es-CL" sz="1600" dirty="0">
                <a:solidFill>
                  <a:srgbClr val="103C67"/>
                </a:solidFill>
                <a:latin typeface="GOBCL-HEAVY"/>
              </a:rPr>
              <a:t>Por medio de GRULAC, Chile compartió silla en el directorio. </a:t>
            </a:r>
            <a:r>
              <a:rPr lang="es-CL" sz="1600" b="1" dirty="0">
                <a:solidFill>
                  <a:srgbClr val="103C67"/>
                </a:solidFill>
                <a:latin typeface="GOBCL-HEAVY"/>
              </a:rPr>
              <a:t>Actualmente el puesto está en negociación. </a:t>
            </a:r>
          </a:p>
          <a:p>
            <a:pPr marL="396875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Font typeface="Wingdings" pitchFamily="2" charset="2"/>
              <a:buChar char="§"/>
            </a:pPr>
            <a:r>
              <a:rPr lang="es-CL" sz="1600" dirty="0">
                <a:solidFill>
                  <a:srgbClr val="103C67"/>
                </a:solidFill>
                <a:latin typeface="GOBCL-HEAVY"/>
              </a:rPr>
              <a:t>Actualmente hay 5 proyectos en ejecución que en total suman US$417 millones en financiamiento, de los cuales 1 es del sector público (+Bosques, propuesto por CONAF y gestionado por FAO). </a:t>
            </a:r>
          </a:p>
          <a:p>
            <a:pPr marL="396875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Font typeface="Wingdings" pitchFamily="2" charset="2"/>
              <a:buChar char="§"/>
            </a:pPr>
            <a:r>
              <a:rPr lang="es-CL" sz="1600" dirty="0">
                <a:solidFill>
                  <a:srgbClr val="103C67"/>
                </a:solidFill>
                <a:latin typeface="GOBCL-HEAVY"/>
              </a:rPr>
              <a:t>Actualmente se está implementando </a:t>
            </a:r>
            <a:r>
              <a:rPr lang="es-CL" sz="1600" dirty="0" err="1">
                <a:solidFill>
                  <a:srgbClr val="103C67"/>
                </a:solidFill>
                <a:latin typeface="GOBCL-HEAVY"/>
              </a:rPr>
              <a:t>readiness</a:t>
            </a:r>
            <a:r>
              <a:rPr lang="es-CL" sz="1600" dirty="0">
                <a:solidFill>
                  <a:srgbClr val="103C67"/>
                </a:solidFill>
                <a:latin typeface="GOBCL-HEAVY"/>
              </a:rPr>
              <a:t>: (i) Actualización del programa país (ii) elaboración de pipeline de proyectos públicos y privados (iii) implementación de piloto EDA.</a:t>
            </a:r>
          </a:p>
          <a:p>
            <a:pPr marL="11112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</a:pPr>
            <a:endParaRPr lang="es-CL" sz="1600" dirty="0">
              <a:solidFill>
                <a:srgbClr val="103C67"/>
              </a:solidFill>
              <a:latin typeface="GOBCL-HEAVY"/>
            </a:endParaRPr>
          </a:p>
          <a:p>
            <a:pPr marL="454025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Font typeface="+mj-lt"/>
              <a:buAutoNum type="arabicPeriod" startAt="6"/>
            </a:pPr>
            <a:r>
              <a:rPr lang="es-CL" sz="1850" b="1" dirty="0">
                <a:solidFill>
                  <a:srgbClr val="103C67"/>
                </a:solidFill>
                <a:latin typeface="GOBCL-HEAVY"/>
              </a:rPr>
              <a:t>Instrumentos de fijación de Precio al Carbono (IPC). </a:t>
            </a:r>
          </a:p>
          <a:p>
            <a:pPr marL="11112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</a:pPr>
            <a:endParaRPr lang="es-CL" sz="1600" dirty="0">
              <a:solidFill>
                <a:srgbClr val="103C67"/>
              </a:solidFill>
              <a:latin typeface="GOBCL-HEAVY"/>
            </a:endParaRPr>
          </a:p>
          <a:p>
            <a:pPr marL="454025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Font typeface="Wingdings" pitchFamily="2" charset="2"/>
              <a:buChar char="§"/>
            </a:pPr>
            <a:r>
              <a:rPr lang="es-CL" sz="1600" dirty="0">
                <a:solidFill>
                  <a:srgbClr val="103C67"/>
                </a:solidFill>
                <a:latin typeface="GOBCL-HEAVY"/>
              </a:rPr>
              <a:t>MDL, mercados voluntarios, y aplicación del art. 6, Certificados de emisiones, PBR, Precio interno del carbono.</a:t>
            </a:r>
          </a:p>
          <a:p>
            <a:pPr marL="454025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Font typeface="Wingdings" pitchFamily="2" charset="2"/>
              <a:buChar char="§"/>
            </a:pPr>
            <a:r>
              <a:rPr lang="es-CL" sz="1600" dirty="0">
                <a:solidFill>
                  <a:srgbClr val="103C67"/>
                </a:solidFill>
                <a:latin typeface="GOBCL-HEAVY"/>
              </a:rPr>
              <a:t>Impuesto al carbono desde 2017 y su reforma tributaria 2020 a implementarse 2023 (mercado nacional de carbono).</a:t>
            </a:r>
          </a:p>
          <a:p>
            <a:pPr marL="454025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Font typeface="Wingdings" pitchFamily="2" charset="2"/>
              <a:buChar char="§"/>
            </a:pPr>
            <a:r>
              <a:rPr lang="es-CL" sz="1600" dirty="0">
                <a:solidFill>
                  <a:srgbClr val="103C67"/>
                </a:solidFill>
                <a:latin typeface="GOBCL-HEAVY"/>
              </a:rPr>
              <a:t>Rol de Hacienda:</a:t>
            </a:r>
          </a:p>
          <a:p>
            <a:pPr marL="796925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Font typeface="Wingdings" pitchFamily="2" charset="2"/>
              <a:buChar char="§"/>
            </a:pPr>
            <a:r>
              <a:rPr lang="es-CL" sz="1600" dirty="0">
                <a:solidFill>
                  <a:srgbClr val="103C67"/>
                </a:solidFill>
                <a:latin typeface="GOBCL-HEAVY"/>
              </a:rPr>
              <a:t>Adelantarse a la implementación y oportunidad de nueva reforma (bencinas, impuestos aguas arribas, aumento en precio de carbono, otros instrumentos, reciclaje de recaudación, ajuste de carbono en frontera).</a:t>
            </a:r>
          </a:p>
          <a:p>
            <a:pPr marL="796925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Font typeface="Wingdings" pitchFamily="2" charset="2"/>
              <a:buChar char="§"/>
            </a:pPr>
            <a:r>
              <a:rPr lang="es-CL" sz="1600" dirty="0">
                <a:solidFill>
                  <a:srgbClr val="103C67"/>
                </a:solidFill>
                <a:latin typeface="GOBCL-HEAVY"/>
              </a:rPr>
              <a:t>Coordinar para una correcta implementación de un sistema mixto de instrumentos de precio al carbono.</a:t>
            </a:r>
          </a:p>
          <a:p>
            <a:pPr marL="11112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</a:pPr>
            <a:endParaRPr lang="es-CL" sz="1600" dirty="0">
              <a:solidFill>
                <a:srgbClr val="103C67"/>
              </a:solidFill>
              <a:latin typeface="GOBCL-HEAVY"/>
            </a:endParaRPr>
          </a:p>
          <a:p>
            <a:pPr marL="11112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</a:pPr>
            <a:endParaRPr lang="es-CL" sz="1600" dirty="0">
              <a:solidFill>
                <a:srgbClr val="103C67"/>
              </a:solidFill>
              <a:latin typeface="GOBCL-HEAVY"/>
            </a:endParaRPr>
          </a:p>
          <a:p>
            <a:pPr marL="11112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</a:pPr>
            <a:endParaRPr lang="es-CL" sz="1600" dirty="0">
              <a:solidFill>
                <a:srgbClr val="103C67"/>
              </a:solidFill>
              <a:latin typeface="GOBCL-HEAVY"/>
            </a:endParaRPr>
          </a:p>
          <a:p>
            <a:pPr marL="11112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</a:pPr>
            <a:endParaRPr lang="es-CL" sz="1600" dirty="0">
              <a:solidFill>
                <a:srgbClr val="103C67"/>
              </a:solidFill>
              <a:latin typeface="GOBCL-HEAVY"/>
            </a:endParaRPr>
          </a:p>
          <a:p>
            <a:pPr marL="11112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</a:pPr>
            <a:endParaRPr lang="es-CL" sz="1600" dirty="0">
              <a:solidFill>
                <a:srgbClr val="103C67"/>
              </a:solidFill>
              <a:latin typeface="GOBCL-HEAVY"/>
            </a:endParaRPr>
          </a:p>
          <a:p>
            <a:pPr marL="11112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</a:pPr>
            <a:endParaRPr lang="es-CL" sz="1600" dirty="0">
              <a:solidFill>
                <a:srgbClr val="103C67"/>
              </a:solidFill>
              <a:latin typeface="GOBCL-HEAVY"/>
            </a:endParaRPr>
          </a:p>
          <a:p>
            <a:pPr marL="11112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</a:pPr>
            <a:endParaRPr lang="es-CL" sz="1600" dirty="0">
              <a:solidFill>
                <a:srgbClr val="103C67"/>
              </a:solidFill>
              <a:latin typeface="GOBCL-HEAVY"/>
            </a:endParaRPr>
          </a:p>
          <a:p>
            <a:pPr marL="11112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</a:pPr>
            <a:endParaRPr lang="es-CL" sz="1600" dirty="0">
              <a:solidFill>
                <a:srgbClr val="103C67"/>
              </a:solidFill>
              <a:latin typeface="GOBCL-HEAVY"/>
            </a:endParaRPr>
          </a:p>
          <a:p>
            <a:pPr marL="11112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</a:pPr>
            <a:endParaRPr lang="es-CL" sz="1600" dirty="0">
              <a:solidFill>
                <a:srgbClr val="103C67"/>
              </a:solidFill>
              <a:latin typeface="GOBCL-HEAVY"/>
            </a:endParaRPr>
          </a:p>
          <a:p>
            <a:pPr marL="11112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</a:pPr>
            <a:endParaRPr lang="es-CL" sz="1600" dirty="0">
              <a:solidFill>
                <a:srgbClr val="103C67"/>
              </a:solidFill>
              <a:latin typeface="GOBCL-HEAVY"/>
            </a:endParaRPr>
          </a:p>
          <a:p>
            <a:pPr marL="11112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</a:pPr>
            <a:endParaRPr lang="es-CL" sz="1600" dirty="0">
              <a:solidFill>
                <a:srgbClr val="103C67"/>
              </a:solidFill>
              <a:latin typeface="GOBCL-HEAVY"/>
            </a:endParaRPr>
          </a:p>
          <a:p>
            <a:pPr marL="11112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</a:pPr>
            <a:endParaRPr lang="es-CL" sz="1600" dirty="0">
              <a:solidFill>
                <a:srgbClr val="103C67"/>
              </a:solidFill>
              <a:latin typeface="GOBCL-HEAVY"/>
            </a:endParaRPr>
          </a:p>
          <a:p>
            <a:pPr marL="0" indent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275"/>
              <a:buFont typeface="Arial" panose="020B0604020202020204" pitchFamily="34" charset="0"/>
              <a:buNone/>
            </a:pPr>
            <a:endParaRPr lang="es-CL" sz="1600" dirty="0">
              <a:latin typeface="GOBCL-HEAVY"/>
            </a:endParaRPr>
          </a:p>
        </p:txBody>
      </p:sp>
      <p:sp>
        <p:nvSpPr>
          <p:cNvPr id="6" name="¿Por qué estamos haciendo lo que estamos haciendo?"/>
          <p:cNvSpPr txBox="1"/>
          <p:nvPr/>
        </p:nvSpPr>
        <p:spPr>
          <a:xfrm>
            <a:off x="576450" y="634841"/>
            <a:ext cx="10698058" cy="42062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5000" b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514350" lvl="0" indent="-514350" algn="just" defTabSz="412750" hangingPunct="0">
              <a:buFont typeface="+mj-lt"/>
              <a:buAutoNum type="romanUcPeriod" startAt="3"/>
              <a:defRPr/>
            </a:pPr>
            <a:r>
              <a:rPr lang="es-ES" sz="2400" b="1" kern="0" dirty="0">
                <a:latin typeface="GOBCL-HEAVY"/>
              </a:rPr>
              <a:t>Instrumentos financieros y </a:t>
            </a:r>
            <a:r>
              <a:rPr lang="es-CL" sz="2400" b="1" kern="0" dirty="0">
                <a:latin typeface="GOBCL-HEAVY"/>
              </a:rPr>
              <a:t>de fijación de precio al carbono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2497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CL" sz="1100" b="1" dirty="0">
                <a:solidFill>
                  <a:srgbClr val="1F497D"/>
                </a:solidFill>
                <a:latin typeface="Arial" panose="020B0604020202020204" pitchFamily="34" charset="0"/>
              </a:rPr>
              <a:t>7</a:t>
            </a:r>
            <a:endParaRPr lang="es-CL" altLang="es-CL" sz="1100" b="1" dirty="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sp>
        <p:nvSpPr>
          <p:cNvPr id="4" name="Google Shape;73;p16"/>
          <p:cNvSpPr txBox="1">
            <a:spLocks/>
          </p:cNvSpPr>
          <p:nvPr/>
        </p:nvSpPr>
        <p:spPr bwMode="auto">
          <a:xfrm>
            <a:off x="576450" y="1219200"/>
            <a:ext cx="112345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169863" indent="-169863" algn="l" defTabSz="684213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Helvetica Neue"/>
                <a:ea typeface="MS PGothic" panose="020B0600070205080204" pitchFamily="34" charset="-128"/>
                <a:cs typeface="+mn-cs"/>
              </a:defRPr>
            </a:lvl1pPr>
            <a:lvl2pPr marL="512763" indent="-169863" algn="l" defTabSz="684213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Helvetica Neue"/>
                <a:ea typeface="MS PGothic" panose="020B0600070205080204" pitchFamily="34" charset="-128"/>
                <a:cs typeface="+mn-cs"/>
              </a:defRPr>
            </a:lvl2pPr>
            <a:lvl3pPr marL="855663" indent="-169863" algn="l" defTabSz="684213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Helvetica Neue"/>
                <a:ea typeface="MS PGothic" panose="020B0600070205080204" pitchFamily="34" charset="-128"/>
                <a:cs typeface="+mn-cs"/>
              </a:defRPr>
            </a:lvl3pPr>
            <a:lvl4pPr marL="1198563" indent="-169863" algn="l" defTabSz="684213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Helvetica Neue"/>
                <a:ea typeface="MS PGothic" panose="020B0600070205080204" pitchFamily="34" charset="-128"/>
                <a:cs typeface="+mn-cs"/>
              </a:defRPr>
            </a:lvl4pPr>
            <a:lvl5pPr marL="1541463" indent="-169863" algn="l" defTabSz="684213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Helvetica Neue"/>
                <a:ea typeface="MS PGothic" panose="020B0600070205080204" pitchFamily="34" charset="-128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4025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Font typeface="Arial" panose="020B0604020202020204" pitchFamily="34" charset="0"/>
              <a:buAutoNum type="arabicPeriod"/>
            </a:pPr>
            <a:r>
              <a:rPr lang="es-CL" sz="1850" b="1" dirty="0">
                <a:solidFill>
                  <a:srgbClr val="103C67"/>
                </a:solidFill>
                <a:latin typeface="GOBCL-HEAVY"/>
              </a:rPr>
              <a:t>Norma CMF de divulgación para que empresas incluyan la temática ESG en su memoria anual.</a:t>
            </a:r>
          </a:p>
          <a:p>
            <a:pPr marL="11112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</a:pPr>
            <a:endParaRPr lang="es-CL" sz="1850" b="1" dirty="0">
              <a:solidFill>
                <a:srgbClr val="103C67"/>
              </a:solidFill>
              <a:latin typeface="GOBCL-HEAVY"/>
            </a:endParaRPr>
          </a:p>
          <a:p>
            <a:pPr marL="454025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Font typeface="+mj-lt"/>
              <a:buAutoNum type="arabicPeriod" startAt="2"/>
            </a:pPr>
            <a:r>
              <a:rPr lang="es-CL" sz="1850" b="1" dirty="0">
                <a:solidFill>
                  <a:srgbClr val="103C67"/>
                </a:solidFill>
                <a:latin typeface="GOBCL-HEAVY"/>
              </a:rPr>
              <a:t>Marco Fiscal Climático.</a:t>
            </a:r>
          </a:p>
          <a:p>
            <a:pPr marL="11112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</a:pPr>
            <a:endParaRPr lang="es-CL" sz="1600" b="1" dirty="0">
              <a:solidFill>
                <a:srgbClr val="103C67"/>
              </a:solidFill>
              <a:latin typeface="GOBCL-HEAVY"/>
            </a:endParaRPr>
          </a:p>
          <a:p>
            <a:pPr marL="454025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</a:pPr>
            <a:r>
              <a:rPr lang="es-CL" sz="1400" b="1" dirty="0">
                <a:solidFill>
                  <a:srgbClr val="103C67"/>
                </a:solidFill>
                <a:latin typeface="GOBCL-HEAVY"/>
              </a:rPr>
              <a:t>Identificación del gasto público en cambio climático: </a:t>
            </a:r>
            <a:r>
              <a:rPr lang="es-CL" sz="1400" dirty="0">
                <a:solidFill>
                  <a:srgbClr val="103C67"/>
                </a:solidFill>
                <a:latin typeface="GOBCL-HEAVY"/>
              </a:rPr>
              <a:t>bajo metodología PNUD se han desarrollado pilotos ex-ante y ex-post, para contribuir a una toma de decisiones informada en el avance de la implementación de políticas públicas asociadas a mitigación y adaptación al cambio climático. </a:t>
            </a:r>
          </a:p>
          <a:p>
            <a:pPr marL="454025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</a:pPr>
            <a:r>
              <a:rPr lang="es-CL" sz="1400" b="1" dirty="0">
                <a:solidFill>
                  <a:srgbClr val="103C67"/>
                </a:solidFill>
                <a:latin typeface="GOBCL-HEAVY"/>
              </a:rPr>
              <a:t>Flujos de inversión financiera: </a:t>
            </a:r>
            <a:r>
              <a:rPr lang="es-CL" sz="1400" dirty="0">
                <a:solidFill>
                  <a:srgbClr val="103C67"/>
                </a:solidFill>
                <a:latin typeface="GOBCL-HEAVY"/>
              </a:rPr>
              <a:t>herramienta para determinar las entidades que proveerán del capital requerido para la implementación de la carbono neutralidad en el sector energía. Permite priorizar y dar seguimiento a instrumentos público-privados y/o cartera de proyectos de inversión para evidenciar la eficacia y eficiencia del gasto en mitigación y adaptación al cambio climático.</a:t>
            </a:r>
          </a:p>
          <a:p>
            <a:pPr marL="454025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</a:pPr>
            <a:endParaRPr lang="es-CL" sz="1400" b="1" dirty="0">
              <a:solidFill>
                <a:srgbClr val="103C67"/>
              </a:solidFill>
              <a:latin typeface="GOBCL-HEAVY"/>
            </a:endParaRPr>
          </a:p>
          <a:p>
            <a:pPr marL="454025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Font typeface="+mj-lt"/>
              <a:buAutoNum type="arabicPeriod" startAt="3"/>
            </a:pPr>
            <a:r>
              <a:rPr lang="es-CL" sz="1850" b="1" dirty="0">
                <a:solidFill>
                  <a:srgbClr val="103C67"/>
                </a:solidFill>
                <a:latin typeface="GOBCL-HEAVY"/>
              </a:rPr>
              <a:t>Capital Natural.</a:t>
            </a:r>
          </a:p>
          <a:p>
            <a:pPr marL="454025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Font typeface="+mj-lt"/>
              <a:buAutoNum type="arabicPeriod" startAt="3"/>
            </a:pPr>
            <a:endParaRPr lang="es-CL" sz="1600" b="1" dirty="0">
              <a:solidFill>
                <a:srgbClr val="103C67"/>
              </a:solidFill>
              <a:latin typeface="GOBCL-HEAVY"/>
            </a:endParaRPr>
          </a:p>
          <a:p>
            <a:pPr marL="11112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</a:pPr>
            <a:r>
              <a:rPr lang="es-CL" sz="1400" dirty="0">
                <a:solidFill>
                  <a:srgbClr val="103C67"/>
                </a:solidFill>
                <a:latin typeface="GOBCL-HEAVY"/>
              </a:rPr>
              <a:t>A través del Comité de Capital Natural, conformado por el Ministerio de Hacienda, Ministerio de Ciencia, MMA y </a:t>
            </a:r>
            <a:r>
              <a:rPr lang="es-CL" sz="1400" dirty="0" err="1">
                <a:solidFill>
                  <a:srgbClr val="103C67"/>
                </a:solidFill>
                <a:latin typeface="GOBCL-HEAVY"/>
              </a:rPr>
              <a:t>BCCh</a:t>
            </a:r>
            <a:r>
              <a:rPr lang="es-CL" sz="1400" dirty="0">
                <a:solidFill>
                  <a:srgbClr val="103C67"/>
                </a:solidFill>
                <a:latin typeface="GOBCL-HEAVY"/>
              </a:rPr>
              <a:t>, se está trabajando en el diseño de un sistema de cuentas nacionales ambientales basada en activos ecosistémicos y alineado con los criterios recientemente publicados por la ONU (</a:t>
            </a:r>
            <a:r>
              <a:rPr lang="es-CL" sz="1400" dirty="0" err="1">
                <a:solidFill>
                  <a:srgbClr val="103C67"/>
                </a:solidFill>
                <a:latin typeface="GOBCL-HEAVY"/>
              </a:rPr>
              <a:t>System</a:t>
            </a:r>
            <a:r>
              <a:rPr lang="es-CL" sz="1400" dirty="0">
                <a:solidFill>
                  <a:srgbClr val="103C67"/>
                </a:solidFill>
                <a:latin typeface="GOBCL-HEAVY"/>
              </a:rPr>
              <a:t> of </a:t>
            </a:r>
            <a:r>
              <a:rPr lang="es-CL" sz="1400" dirty="0" err="1">
                <a:solidFill>
                  <a:srgbClr val="103C67"/>
                </a:solidFill>
                <a:latin typeface="GOBCL-HEAVY"/>
              </a:rPr>
              <a:t>Environmental</a:t>
            </a:r>
            <a:r>
              <a:rPr lang="es-CL" sz="1400" dirty="0">
                <a:solidFill>
                  <a:srgbClr val="103C67"/>
                </a:solidFill>
                <a:latin typeface="GOBCL-HEAVY"/>
              </a:rPr>
              <a:t> </a:t>
            </a:r>
            <a:r>
              <a:rPr lang="es-CL" sz="1400" dirty="0" err="1">
                <a:solidFill>
                  <a:srgbClr val="103C67"/>
                </a:solidFill>
                <a:latin typeface="GOBCL-HEAVY"/>
              </a:rPr>
              <a:t>Economic</a:t>
            </a:r>
            <a:r>
              <a:rPr lang="es-CL" sz="1400" dirty="0">
                <a:solidFill>
                  <a:srgbClr val="103C67"/>
                </a:solidFill>
                <a:latin typeface="GOBCL-HEAVY"/>
              </a:rPr>
              <a:t> </a:t>
            </a:r>
            <a:r>
              <a:rPr lang="es-CL" sz="1400" dirty="0" err="1">
                <a:solidFill>
                  <a:srgbClr val="103C67"/>
                </a:solidFill>
                <a:latin typeface="GOBCL-HEAVY"/>
              </a:rPr>
              <a:t>Accounting</a:t>
            </a:r>
            <a:r>
              <a:rPr lang="es-CL" sz="1400" dirty="0">
                <a:solidFill>
                  <a:srgbClr val="103C67"/>
                </a:solidFill>
                <a:latin typeface="GOBCL-HEAVY"/>
              </a:rPr>
              <a:t> - </a:t>
            </a:r>
            <a:r>
              <a:rPr lang="es-CL" sz="1400" dirty="0" err="1">
                <a:solidFill>
                  <a:srgbClr val="103C67"/>
                </a:solidFill>
                <a:latin typeface="GOBCL-HEAVY"/>
              </a:rPr>
              <a:t>Ecosystem</a:t>
            </a:r>
            <a:r>
              <a:rPr lang="es-CL" sz="1400" dirty="0">
                <a:solidFill>
                  <a:srgbClr val="103C67"/>
                </a:solidFill>
                <a:latin typeface="GOBCL-HEAVY"/>
              </a:rPr>
              <a:t> </a:t>
            </a:r>
            <a:r>
              <a:rPr lang="es-CL" sz="1400" dirty="0" err="1">
                <a:solidFill>
                  <a:srgbClr val="103C67"/>
                </a:solidFill>
                <a:latin typeface="GOBCL-HEAVY"/>
              </a:rPr>
              <a:t>Accounting</a:t>
            </a:r>
            <a:r>
              <a:rPr lang="es-CL" sz="1400" dirty="0">
                <a:solidFill>
                  <a:srgbClr val="103C67"/>
                </a:solidFill>
                <a:latin typeface="GOBCL-HEAVY"/>
              </a:rPr>
              <a:t>  o SEEA EA). </a:t>
            </a:r>
          </a:p>
          <a:p>
            <a:pPr marL="11112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</a:pPr>
            <a:endParaRPr lang="es-CL" sz="1400" b="1" dirty="0">
              <a:solidFill>
                <a:srgbClr val="103C67"/>
              </a:solidFill>
              <a:latin typeface="GOBCL-HEAVY"/>
            </a:endParaRPr>
          </a:p>
          <a:p>
            <a:pPr marL="454025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Font typeface="+mj-lt"/>
              <a:buAutoNum type="arabicPeriod" startAt="4"/>
            </a:pPr>
            <a:r>
              <a:rPr lang="es-CL" sz="1850" b="1" dirty="0">
                <a:solidFill>
                  <a:srgbClr val="103C67"/>
                </a:solidFill>
                <a:latin typeface="GOBCL-HEAVY"/>
              </a:rPr>
              <a:t>Taxonomía Verde.</a:t>
            </a:r>
          </a:p>
          <a:p>
            <a:pPr marL="11112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</a:pPr>
            <a:endParaRPr lang="es-CL" sz="1600" b="1" dirty="0">
              <a:solidFill>
                <a:srgbClr val="103C67"/>
              </a:solidFill>
              <a:latin typeface="GOBCL-HEAVY"/>
            </a:endParaRPr>
          </a:p>
          <a:p>
            <a:pPr marL="11112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</a:pPr>
            <a:r>
              <a:rPr lang="es-CL" sz="1400" dirty="0">
                <a:solidFill>
                  <a:srgbClr val="103C67"/>
                </a:solidFill>
                <a:latin typeface="GOBCL-HEAVY"/>
              </a:rPr>
              <a:t>Tomando en cuenta las consideraciones de la Hoja de Ruta para una Taxonomía en Chile, se conformó el Comité preparatorio para el desarrollo de taxonomía de actividades económicas ambientalmente sostenibles.</a:t>
            </a:r>
          </a:p>
          <a:p>
            <a:pPr marL="396875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</a:pPr>
            <a:r>
              <a:rPr lang="es-CL" sz="1400" b="1" dirty="0">
                <a:solidFill>
                  <a:srgbClr val="103C67"/>
                </a:solidFill>
                <a:latin typeface="GOBCL-HEAVY"/>
              </a:rPr>
              <a:t>Mandato: </a:t>
            </a:r>
            <a:r>
              <a:rPr lang="es-CL" sz="1400" dirty="0">
                <a:solidFill>
                  <a:srgbClr val="103C67"/>
                </a:solidFill>
                <a:latin typeface="GOBCL-HEAVY"/>
              </a:rPr>
              <a:t>Definir y acordar los elementos centrales necesarios para el desarrollo de la Taxonomía Verde</a:t>
            </a:r>
          </a:p>
          <a:p>
            <a:pPr marL="396875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</a:pPr>
            <a:r>
              <a:rPr lang="es-CL" sz="1400" b="1" dirty="0">
                <a:solidFill>
                  <a:srgbClr val="103C67"/>
                </a:solidFill>
                <a:latin typeface="GOBCL-HEAVY"/>
              </a:rPr>
              <a:t>Integrantes</a:t>
            </a:r>
            <a:r>
              <a:rPr lang="es-CL" sz="1400" dirty="0">
                <a:solidFill>
                  <a:srgbClr val="103C67"/>
                </a:solidFill>
                <a:latin typeface="GOBCL-HEAVY"/>
              </a:rPr>
              <a:t>: Hacienda, MMA, </a:t>
            </a:r>
            <a:r>
              <a:rPr lang="es-CL" sz="1400" dirty="0" err="1">
                <a:solidFill>
                  <a:srgbClr val="103C67"/>
                </a:solidFill>
                <a:latin typeface="GOBCL-HEAVY"/>
              </a:rPr>
              <a:t>BCCh</a:t>
            </a:r>
            <a:r>
              <a:rPr lang="es-CL" sz="1400" dirty="0">
                <a:solidFill>
                  <a:srgbClr val="103C67"/>
                </a:solidFill>
                <a:latin typeface="GOBCL-HEAVY"/>
              </a:rPr>
              <a:t>, CMF y S. Pensiones. </a:t>
            </a:r>
          </a:p>
          <a:p>
            <a:pPr marL="11112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</a:pPr>
            <a:endParaRPr lang="es-CL" sz="1400" b="1" dirty="0">
              <a:solidFill>
                <a:srgbClr val="103C67"/>
              </a:solidFill>
              <a:latin typeface="GOBCL-HEAVY"/>
            </a:endParaRPr>
          </a:p>
          <a:p>
            <a:pPr marL="11112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</a:pPr>
            <a:endParaRPr lang="es-CL" sz="1600" dirty="0">
              <a:solidFill>
                <a:srgbClr val="103C67"/>
              </a:solidFill>
              <a:latin typeface="GOBCL-HEAVY"/>
            </a:endParaRPr>
          </a:p>
          <a:p>
            <a:pPr marL="11112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</a:pPr>
            <a:endParaRPr lang="es-CL" sz="1600" dirty="0">
              <a:solidFill>
                <a:srgbClr val="103C67"/>
              </a:solidFill>
              <a:latin typeface="GOBCL-HEAVY"/>
            </a:endParaRPr>
          </a:p>
          <a:p>
            <a:pPr marL="454025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</a:pPr>
            <a:endParaRPr lang="es-CL" sz="1600" dirty="0">
              <a:latin typeface="GOBCL-HEAVY"/>
            </a:endParaRPr>
          </a:p>
        </p:txBody>
      </p:sp>
      <p:sp>
        <p:nvSpPr>
          <p:cNvPr id="5" name="¿Por qué estamos haciendo lo que estamos haciendo?">
            <a:extLst>
              <a:ext uri="{FF2B5EF4-FFF2-40B4-BE49-F238E27FC236}">
                <a16:creationId xmlns:a16="http://schemas.microsoft.com/office/drawing/2014/main" id="{49467173-27E6-D646-9857-0589ACD69433}"/>
              </a:ext>
            </a:extLst>
          </p:cNvPr>
          <p:cNvSpPr txBox="1"/>
          <p:nvPr/>
        </p:nvSpPr>
        <p:spPr>
          <a:xfrm>
            <a:off x="576450" y="634841"/>
            <a:ext cx="10698058" cy="42062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5000" b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514350" lvl="0" indent="-514350" algn="just" defTabSz="412750" hangingPunct="0">
              <a:buFont typeface="+mj-lt"/>
              <a:buAutoNum type="romanUcPeriod" startAt="4"/>
              <a:defRPr/>
            </a:pPr>
            <a:r>
              <a:rPr lang="es-ES" sz="2400" b="1" kern="0" dirty="0">
                <a:latin typeface="GOBCL-HEAVY"/>
              </a:rPr>
              <a:t>Generación de información verde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8373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54EF2-8A7C-5445-A9D3-C80BED3D2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05569"/>
            <a:ext cx="9144000" cy="1528763"/>
          </a:xfrm>
        </p:spPr>
        <p:txBody>
          <a:bodyPr>
            <a:noAutofit/>
          </a:bodyPr>
          <a:lstStyle/>
          <a:p>
            <a:r>
              <a:rPr lang="es-ES" sz="5400" dirty="0"/>
              <a:t>Experiencia de Chile en el mercado de bonos sostenibles</a:t>
            </a:r>
            <a:endParaRPr lang="es-CL" sz="5400" dirty="0"/>
          </a:p>
        </p:txBody>
      </p:sp>
      <p:sp>
        <p:nvSpPr>
          <p:cNvPr id="5" name="Ignacio Briones R.    Ministro de Hacienda">
            <a:extLst>
              <a:ext uri="{FF2B5EF4-FFF2-40B4-BE49-F238E27FC236}">
                <a16:creationId xmlns:a16="http://schemas.microsoft.com/office/drawing/2014/main" id="{DDB95CEC-3964-4477-B202-2E49A4A4FA0B}"/>
              </a:ext>
            </a:extLst>
          </p:cNvPr>
          <p:cNvSpPr txBox="1"/>
          <p:nvPr/>
        </p:nvSpPr>
        <p:spPr>
          <a:xfrm>
            <a:off x="4984054" y="2780643"/>
            <a:ext cx="6925357" cy="789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5000" b="0">
                <a:solidFill>
                  <a:srgbClr val="2C2F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400" b="1" dirty="0">
                <a:solidFill>
                  <a:srgbClr val="284A7C"/>
                </a:solidFill>
                <a:latin typeface="GOBCL-HEAVY" pitchFamily="2" charset="77"/>
                <a:ea typeface="+mj-ea"/>
                <a:cs typeface="+mj-cs"/>
              </a:rPr>
              <a:t>Claudia</a:t>
            </a:r>
            <a:r>
              <a:rPr kumimoji="0" lang="es-CL" sz="105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 </a:t>
            </a:r>
            <a:r>
              <a:rPr lang="es-CL" sz="2400" b="1" dirty="0">
                <a:solidFill>
                  <a:srgbClr val="284A7C"/>
                </a:solidFill>
                <a:latin typeface="GOBCL-HEAVY" pitchFamily="2" charset="77"/>
                <a:ea typeface="+mj-ea"/>
                <a:cs typeface="+mj-cs"/>
              </a:rPr>
              <a:t>Sanhueza Riveros | Subsecretaria de Hacienda</a:t>
            </a:r>
          </a:p>
          <a:p>
            <a:pPr algn="r" defTabSz="412750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>
                <a:solidFill>
                  <a:srgbClr val="284A7C"/>
                </a:solidFill>
                <a:latin typeface="GOBCL-HEAVY" pitchFamily="2" charset="77"/>
                <a:ea typeface="+mj-ea"/>
                <a:cs typeface="+mj-cs"/>
              </a:rPr>
              <a:t>22 de marzo de 2022</a:t>
            </a:r>
          </a:p>
        </p:txBody>
      </p:sp>
    </p:spTree>
    <p:extLst>
      <p:ext uri="{BB962C8B-B14F-4D97-AF65-F5344CB8AC3E}">
        <p14:creationId xmlns:p14="http://schemas.microsoft.com/office/powerpoint/2010/main" val="142666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>
            <a:extLst>
              <a:ext uri="{FF2B5EF4-FFF2-40B4-BE49-F238E27FC236}">
                <a16:creationId xmlns:a16="http://schemas.microsoft.com/office/drawing/2014/main" id="{847BD314-C312-6B42-821B-B2872B56CCF2}"/>
              </a:ext>
            </a:extLst>
          </p:cNvPr>
          <p:cNvSpPr/>
          <p:nvPr/>
        </p:nvSpPr>
        <p:spPr>
          <a:xfrm>
            <a:off x="10278003" y="701638"/>
            <a:ext cx="1852040" cy="187155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502400"/>
            <a:ext cx="27432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CL" sz="1100" b="1" dirty="0">
                <a:solidFill>
                  <a:srgbClr val="1F497D"/>
                </a:solidFill>
                <a:latin typeface="Arial" panose="020B0604020202020204" pitchFamily="34" charset="0"/>
              </a:rPr>
              <a:t>9</a:t>
            </a:r>
            <a:endParaRPr lang="es-CL" altLang="es-CL" sz="1100" b="1" dirty="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sp>
        <p:nvSpPr>
          <p:cNvPr id="19" name="¿Por qué estamos haciendo lo que estamos haciendo?"/>
          <p:cNvSpPr txBox="1"/>
          <p:nvPr/>
        </p:nvSpPr>
        <p:spPr>
          <a:xfrm>
            <a:off x="576450" y="634841"/>
            <a:ext cx="10698058" cy="42062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5000" b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514350" lvl="0" indent="-514350" algn="just" defTabSz="412750" hangingPunct="0">
              <a:buFont typeface="+mj-lt"/>
              <a:buAutoNum type="romanUcPeriod" startAt="6"/>
              <a:defRPr/>
            </a:pPr>
            <a:r>
              <a:rPr lang="es-ES" sz="2400" b="1" kern="0" dirty="0"/>
              <a:t>Implementación, </a:t>
            </a:r>
            <a:r>
              <a:rPr lang="es-ES" sz="2400" b="1" i="1" kern="0" dirty="0" err="1"/>
              <a:t>timing</a:t>
            </a:r>
            <a:r>
              <a:rPr lang="es-ES" sz="2400" b="1" kern="0" dirty="0"/>
              <a:t> e Impacto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EDAFA0A2-DAC5-0F4E-83B3-75DA522742B6}"/>
              </a:ext>
            </a:extLst>
          </p:cNvPr>
          <p:cNvCxnSpPr>
            <a:cxnSpLocks/>
          </p:cNvCxnSpPr>
          <p:nvPr/>
        </p:nvCxnSpPr>
        <p:spPr>
          <a:xfrm flipV="1">
            <a:off x="1295400" y="1524000"/>
            <a:ext cx="0" cy="4978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F2474260-56F2-F540-AF60-0D48168643D3}"/>
              </a:ext>
            </a:extLst>
          </p:cNvPr>
          <p:cNvCxnSpPr>
            <a:cxnSpLocks/>
          </p:cNvCxnSpPr>
          <p:nvPr/>
        </p:nvCxnSpPr>
        <p:spPr>
          <a:xfrm>
            <a:off x="576450" y="6019800"/>
            <a:ext cx="97635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99796CA-5249-EC46-8564-08B66F8FC488}"/>
              </a:ext>
            </a:extLst>
          </p:cNvPr>
          <p:cNvSpPr txBox="1"/>
          <p:nvPr/>
        </p:nvSpPr>
        <p:spPr>
          <a:xfrm rot="16200000">
            <a:off x="-849509" y="3740588"/>
            <a:ext cx="3236642" cy="3847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47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Impacto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61D7BC1-7227-F94F-A05A-DEC17AB13A80}"/>
              </a:ext>
            </a:extLst>
          </p:cNvPr>
          <p:cNvSpPr txBox="1"/>
          <p:nvPr/>
        </p:nvSpPr>
        <p:spPr>
          <a:xfrm>
            <a:off x="2743200" y="6164944"/>
            <a:ext cx="6343647" cy="3847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47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Dificultad en Implementación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680D9A1-5E4A-DF43-BB01-EC02D749D880}"/>
              </a:ext>
            </a:extLst>
          </p:cNvPr>
          <p:cNvSpPr txBox="1"/>
          <p:nvPr/>
        </p:nvSpPr>
        <p:spPr>
          <a:xfrm>
            <a:off x="10019535" y="6157686"/>
            <a:ext cx="230832" cy="3847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8100" tIns="38100" rIns="38100" bIns="38100" numCol="1" spcCol="38100" rtlCol="0" anchor="ctr">
            <a:spAutoFit/>
          </a:bodyPr>
          <a:lstStyle/>
          <a:p>
            <a:pPr marL="0" marR="0" indent="0" algn="just" defTabSz="82547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4636F08-3974-4047-AC84-0790A4CB358A}"/>
              </a:ext>
            </a:extLst>
          </p:cNvPr>
          <p:cNvSpPr txBox="1"/>
          <p:nvPr/>
        </p:nvSpPr>
        <p:spPr>
          <a:xfrm>
            <a:off x="1814685" y="6164943"/>
            <a:ext cx="181140" cy="3847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8100" tIns="38100" rIns="38100" bIns="38100" numCol="1" spcCol="38100" rtlCol="0" anchor="ctr">
            <a:spAutoFit/>
          </a:bodyPr>
          <a:lstStyle/>
          <a:p>
            <a:pPr marL="0" marR="0" indent="0" algn="just" defTabSz="82547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sz="2000" b="1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FCC086C-B694-C540-AA8B-58339DB8ABC5}"/>
              </a:ext>
            </a:extLst>
          </p:cNvPr>
          <p:cNvSpPr txBox="1"/>
          <p:nvPr/>
        </p:nvSpPr>
        <p:spPr>
          <a:xfrm rot="16200000">
            <a:off x="748559" y="5578039"/>
            <a:ext cx="181140" cy="3847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8100" tIns="38100" rIns="38100" bIns="38100" numCol="1" spcCol="38100" rtlCol="0" anchor="ctr">
            <a:spAutoFit/>
          </a:bodyPr>
          <a:lstStyle/>
          <a:p>
            <a:pPr marL="0" marR="0" indent="0" algn="just" defTabSz="82547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sz="2000" b="1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0B60EE9-5C3C-EA4F-B494-D53046851C15}"/>
              </a:ext>
            </a:extLst>
          </p:cNvPr>
          <p:cNvSpPr txBox="1"/>
          <p:nvPr/>
        </p:nvSpPr>
        <p:spPr>
          <a:xfrm>
            <a:off x="800657" y="1929907"/>
            <a:ext cx="230832" cy="3847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8100" tIns="38100" rIns="38100" bIns="38100" numCol="1" spcCol="38100" rtlCol="0" anchor="ctr">
            <a:spAutoFit/>
          </a:bodyPr>
          <a:lstStyle/>
          <a:p>
            <a:pPr marL="0" marR="0" indent="0" algn="just" defTabSz="82547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C100DC5A-D0FD-234A-9AAD-D9575DFCA3AD}"/>
              </a:ext>
            </a:extLst>
          </p:cNvPr>
          <p:cNvSpPr/>
          <p:nvPr/>
        </p:nvSpPr>
        <p:spPr>
          <a:xfrm>
            <a:off x="10339960" y="805541"/>
            <a:ext cx="1728127" cy="163281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1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1D14200C-7876-AC4C-BD81-DDB3663B35BC}"/>
              </a:ext>
            </a:extLst>
          </p:cNvPr>
          <p:cNvSpPr/>
          <p:nvPr/>
        </p:nvSpPr>
        <p:spPr>
          <a:xfrm>
            <a:off x="10544623" y="1021664"/>
            <a:ext cx="1302522" cy="118812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1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A34A7F8-B010-484C-A017-05232C9F9022}"/>
              </a:ext>
            </a:extLst>
          </p:cNvPr>
          <p:cNvSpPr/>
          <p:nvPr/>
        </p:nvSpPr>
        <p:spPr>
          <a:xfrm>
            <a:off x="10781182" y="1226169"/>
            <a:ext cx="877418" cy="73639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Timing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9A14310-CB2C-984E-90C6-F401AF951694}"/>
              </a:ext>
            </a:extLst>
          </p:cNvPr>
          <p:cNvSpPr txBox="1"/>
          <p:nvPr/>
        </p:nvSpPr>
        <p:spPr>
          <a:xfrm>
            <a:off x="11088607" y="1608414"/>
            <a:ext cx="230832" cy="3847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8100" tIns="38100" rIns="38100" bIns="38100" numCol="1" spcCol="38100" rtlCol="0" anchor="ctr">
            <a:spAutoFit/>
          </a:bodyPr>
          <a:lstStyle/>
          <a:p>
            <a:pPr marL="0" marR="0" indent="0" algn="just" defTabSz="82547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sz="2000" b="1" dirty="0">
                <a:solidFill>
                  <a:schemeClr val="accent6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D80A95D-49FB-2E4A-83BC-26A301BF62A7}"/>
              </a:ext>
            </a:extLst>
          </p:cNvPr>
          <p:cNvSpPr txBox="1"/>
          <p:nvPr/>
        </p:nvSpPr>
        <p:spPr>
          <a:xfrm>
            <a:off x="11113453" y="2121679"/>
            <a:ext cx="181140" cy="3847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8100" tIns="38100" rIns="38100" bIns="38100" numCol="1" spcCol="38100" rtlCol="0" anchor="ctr">
            <a:spAutoFit/>
          </a:bodyPr>
          <a:lstStyle/>
          <a:p>
            <a:pPr marL="0" marR="0" indent="0" algn="just" defTabSz="82547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F6B288FD-D648-D841-8277-39AF9A4E688E}"/>
              </a:ext>
            </a:extLst>
          </p:cNvPr>
          <p:cNvSpPr/>
          <p:nvPr/>
        </p:nvSpPr>
        <p:spPr>
          <a:xfrm>
            <a:off x="1927027" y="1684615"/>
            <a:ext cx="990524" cy="94641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>
                <a:solidFill>
                  <a:schemeClr val="bg1"/>
                </a:solidFill>
              </a:rPr>
              <a:t>SLB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992D039D-89D4-C940-ADA6-920EF96AB918}"/>
              </a:ext>
            </a:extLst>
          </p:cNvPr>
          <p:cNvSpPr/>
          <p:nvPr/>
        </p:nvSpPr>
        <p:spPr>
          <a:xfrm>
            <a:off x="2269154" y="2776168"/>
            <a:ext cx="990555" cy="9248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>
                <a:solidFill>
                  <a:schemeClr val="bg1"/>
                </a:solidFill>
              </a:rPr>
              <a:t>Bonos VSS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84C72CBD-F522-134C-9262-B929B7191C31}"/>
              </a:ext>
            </a:extLst>
          </p:cNvPr>
          <p:cNvSpPr/>
          <p:nvPr/>
        </p:nvSpPr>
        <p:spPr>
          <a:xfrm>
            <a:off x="3394415" y="3264605"/>
            <a:ext cx="990552" cy="924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>
                <a:solidFill>
                  <a:schemeClr val="bg2">
                    <a:lumMod val="25000"/>
                  </a:schemeClr>
                </a:solidFill>
              </a:rPr>
              <a:t>FFSS</a:t>
            </a:r>
          </a:p>
          <a:p>
            <a:pPr algn="ctr"/>
            <a:r>
              <a:rPr lang="es-CL" sz="1100" dirty="0">
                <a:solidFill>
                  <a:schemeClr val="bg2">
                    <a:lumMod val="25000"/>
                  </a:schemeClr>
                </a:solidFill>
              </a:rPr>
              <a:t>Verdes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557B94D9-0BE5-E940-9B59-75C48753C0AE}"/>
              </a:ext>
            </a:extLst>
          </p:cNvPr>
          <p:cNvSpPr/>
          <p:nvPr/>
        </p:nvSpPr>
        <p:spPr>
          <a:xfrm>
            <a:off x="4608428" y="4383223"/>
            <a:ext cx="990577" cy="9543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>
                <a:solidFill>
                  <a:schemeClr val="bg2">
                    <a:lumMod val="25000"/>
                  </a:schemeClr>
                </a:solidFill>
              </a:rPr>
              <a:t>FVC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62BEA4BD-9066-454D-8778-C170A25967BA}"/>
              </a:ext>
            </a:extLst>
          </p:cNvPr>
          <p:cNvSpPr/>
          <p:nvPr/>
        </p:nvSpPr>
        <p:spPr>
          <a:xfrm>
            <a:off x="7447223" y="1651910"/>
            <a:ext cx="990554" cy="92480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bg2">
                    <a:lumMod val="25000"/>
                  </a:schemeClr>
                </a:solidFill>
              </a:rPr>
              <a:t>Fondos de Pensión ESG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7E60DFA7-4252-0641-ACD8-422E3A735442}"/>
              </a:ext>
            </a:extLst>
          </p:cNvPr>
          <p:cNvSpPr/>
          <p:nvPr/>
        </p:nvSpPr>
        <p:spPr>
          <a:xfrm>
            <a:off x="7592863" y="2733394"/>
            <a:ext cx="990587" cy="92481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00" dirty="0">
                <a:solidFill>
                  <a:schemeClr val="bg2">
                    <a:lumMod val="25000"/>
                  </a:schemeClr>
                </a:solidFill>
              </a:rPr>
              <a:t>Taxonomía</a:t>
            </a:r>
          </a:p>
          <a:p>
            <a:pPr algn="ctr"/>
            <a:r>
              <a:rPr lang="es-CL" sz="900" dirty="0">
                <a:solidFill>
                  <a:schemeClr val="bg2">
                    <a:lumMod val="25000"/>
                  </a:schemeClr>
                </a:solidFill>
              </a:rPr>
              <a:t>Verde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90E1F33A-07FC-FD45-947F-C087EBA0EF63}"/>
              </a:ext>
            </a:extLst>
          </p:cNvPr>
          <p:cNvSpPr/>
          <p:nvPr/>
        </p:nvSpPr>
        <p:spPr>
          <a:xfrm>
            <a:off x="8977347" y="1684611"/>
            <a:ext cx="1174068" cy="10357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00" dirty="0">
                <a:solidFill>
                  <a:schemeClr val="bg2">
                    <a:lumMod val="25000"/>
                  </a:schemeClr>
                </a:solidFill>
              </a:rPr>
              <a:t>Instrumentos precio al CO2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84FF7528-F75D-4840-A9D7-5E93CE24F363}"/>
              </a:ext>
            </a:extLst>
          </p:cNvPr>
          <p:cNvSpPr/>
          <p:nvPr/>
        </p:nvSpPr>
        <p:spPr>
          <a:xfrm>
            <a:off x="7447223" y="3430065"/>
            <a:ext cx="990546" cy="92480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00" dirty="0">
                <a:solidFill>
                  <a:schemeClr val="bg2">
                    <a:lumMod val="25000"/>
                  </a:schemeClr>
                </a:solidFill>
              </a:rPr>
              <a:t>Marco Fiscal Climático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17256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Objec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Objec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Objec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Objec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Objec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Object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1F497D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ヒラギノ角ゴ Pro W3"/>
        <a:cs typeface="Arial"/>
      </a:majorFont>
      <a:minorFont>
        <a:latin typeface="Calibri"/>
        <a:ea typeface="ヒラギノ角ゴ Pro W3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CL" sz="4000" b="0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alibri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CL" sz="4000" b="0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alibri" pitchFamily="34" charset="0"/>
            <a:cs typeface="Arial" pitchFamily="34" charset="0"/>
          </a:defRPr>
        </a:defPPr>
      </a:lstStyle>
    </a:lnDef>
  </a:objectDefaults>
  <a:extraClrSchemeLst>
    <a:extraClrScheme>
      <a:clrScheme name="Office Theme 1">
        <a:dk1>
          <a:srgbClr val="1F497D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1F497D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ヒラギノ角ゴ Pro W3"/>
        <a:cs typeface="Arial"/>
      </a:majorFont>
      <a:minorFont>
        <a:latin typeface="Calibri"/>
        <a:ea typeface="ヒラギノ角ゴ Pro W3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CL" sz="4000" b="0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alibri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CL" sz="4000" b="0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alibri" pitchFamily="34" charset="0"/>
            <a:cs typeface="Arial" pitchFamily="34" charset="0"/>
          </a:defRPr>
        </a:defPPr>
      </a:lstStyle>
    </a:lnDef>
  </a:objectDefaults>
  <a:extraClrSchemeLst>
    <a:extraClrScheme>
      <a:clrScheme name="Office Theme 1">
        <a:dk1>
          <a:srgbClr val="1F497D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1F497D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ヒラギノ角ゴ Pro W3"/>
        <a:cs typeface="Arial"/>
      </a:majorFont>
      <a:minorFont>
        <a:latin typeface="Calibri"/>
        <a:ea typeface="ヒラギノ角ゴ Pro W3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CL" sz="4000" b="0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alibri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CL" sz="4000" b="0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alibri" pitchFamily="34" charset="0"/>
            <a:cs typeface="Arial" pitchFamily="34" charset="0"/>
          </a:defRPr>
        </a:defPPr>
      </a:lstStyle>
    </a:lnDef>
  </a:objectDefaults>
  <a:extraClrSchemeLst>
    <a:extraClrScheme>
      <a:clrScheme name="Office Theme 1">
        <a:dk1>
          <a:srgbClr val="1F497D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1F497D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ヒラギノ角ゴ Pro W3"/>
        <a:cs typeface="Arial"/>
      </a:majorFont>
      <a:minorFont>
        <a:latin typeface="Calibri"/>
        <a:ea typeface="ヒラギノ角ゴ Pro W3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CL" sz="4000" b="0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alibri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CL" sz="4000" b="0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alibri" pitchFamily="34" charset="0"/>
            <a:cs typeface="Arial" pitchFamily="34" charset="0"/>
          </a:defRPr>
        </a:defPPr>
      </a:lstStyle>
    </a:lnDef>
  </a:objectDefaults>
  <a:extraClrSchemeLst>
    <a:extraClrScheme>
      <a:clrScheme name="Office Theme 1">
        <a:dk1>
          <a:srgbClr val="1F497D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GobCL-PPT_lite">
  <a:themeElements>
    <a:clrScheme name="GobCL">
      <a:dk1>
        <a:srgbClr val="304978"/>
      </a:dk1>
      <a:lt1>
        <a:srgbClr val="FFFFFF"/>
      </a:lt1>
      <a:dk2>
        <a:srgbClr val="441B3A"/>
      </a:dk2>
      <a:lt2>
        <a:srgbClr val="E3F8FF"/>
      </a:lt2>
      <a:accent1>
        <a:srgbClr val="4E9CCD"/>
      </a:accent1>
      <a:accent2>
        <a:srgbClr val="F93B5C"/>
      </a:accent2>
      <a:accent3>
        <a:srgbClr val="437744"/>
      </a:accent3>
      <a:accent4>
        <a:srgbClr val="FFC000"/>
      </a:accent4>
      <a:accent5>
        <a:srgbClr val="4C6598"/>
      </a:accent5>
      <a:accent6>
        <a:srgbClr val="70AD47"/>
      </a:accent6>
      <a:hlink>
        <a:srgbClr val="FA2B4F"/>
      </a:hlink>
      <a:folHlink>
        <a:srgbClr val="C1284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bCL-PPT" id="{9DDE228D-D68B-D14C-BD0C-9EE4943E851D}" vid="{C681D133-7693-FF4B-BDF0-EB8530C916F9}"/>
    </a:ext>
  </a:extLst>
</a:theme>
</file>

<file path=ppt/theme/theme6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bCL-PPT" id="{9DDE228D-D68B-D14C-BD0C-9EE4943E851D}" vid="{D6314763-6479-A847-8059-645F6012C38D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3BE0A9F2E421349928E4E43CC167674" ma:contentTypeVersion="0" ma:contentTypeDescription="Crear nuevo documento." ma:contentTypeScope="" ma:versionID="55c2666fff24c965264e7d06f6bb87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8cd0cbafb1ead6ed5e2fab36359891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0B5378-B9A1-4A64-A040-C969112C857D}">
  <ds:schemaRefs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4EEBEE8-36A7-423D-9BE7-5EED9ABBC6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3EDDF7-7AB2-4A89-8BDC-AC7982E562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37505</TotalTime>
  <Words>1337</Words>
  <Application>Microsoft Office PowerPoint</Application>
  <PresentationFormat>Panorámica</PresentationFormat>
  <Paragraphs>145</Paragraphs>
  <Slides>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9</vt:i4>
      </vt:variant>
    </vt:vector>
  </HeadingPairs>
  <TitlesOfParts>
    <vt:vector size="23" baseType="lpstr">
      <vt:lpstr>Arial</vt:lpstr>
      <vt:lpstr>Calibri</vt:lpstr>
      <vt:lpstr>Cambria Math</vt:lpstr>
      <vt:lpstr>gobCL</vt:lpstr>
      <vt:lpstr>GOBCL-HEAVY</vt:lpstr>
      <vt:lpstr>Helvetica Neue</vt:lpstr>
      <vt:lpstr>Helvetica Neue Light</vt:lpstr>
      <vt:lpstr>Wingdings</vt:lpstr>
      <vt:lpstr>Office Theme</vt:lpstr>
      <vt:lpstr>1_Office Theme</vt:lpstr>
      <vt:lpstr>2_Office Theme</vt:lpstr>
      <vt:lpstr>3_Office Theme</vt:lpstr>
      <vt:lpstr>GobCL-PPT_lite</vt:lpstr>
      <vt:lpstr>Diseño personalizado</vt:lpstr>
      <vt:lpstr>Rol del Estado en  la inversión sostenible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Experiencia de Chile en el mercado de bonos sostenibles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Andres Perez</dc:creator>
  <cp:lastModifiedBy>Oscar Escobar</cp:lastModifiedBy>
  <cp:revision>1512</cp:revision>
  <cp:lastPrinted>2021-12-14T18:43:13Z</cp:lastPrinted>
  <dcterms:created xsi:type="dcterms:W3CDTF">2020-02-28T16:08:52Z</dcterms:created>
  <dcterms:modified xsi:type="dcterms:W3CDTF">2022-03-31T18:02:58Z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0x01010093BE0A9F2E421349928E4E43CC167674</vt:lpwstr>
  </property>
</Properties>
</file>