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3" r:id="rId5"/>
  </p:sldMasterIdLst>
  <p:sldIdLst>
    <p:sldId id="281" r:id="rId6"/>
    <p:sldId id="263" r:id="rId7"/>
    <p:sldId id="320" r:id="rId8"/>
    <p:sldId id="319" r:id="rId9"/>
    <p:sldId id="340" r:id="rId10"/>
    <p:sldId id="299" r:id="rId11"/>
    <p:sldId id="328" r:id="rId12"/>
    <p:sldId id="301" r:id="rId13"/>
    <p:sldId id="331" r:id="rId14"/>
    <p:sldId id="339" r:id="rId15"/>
    <p:sldId id="302" r:id="rId16"/>
    <p:sldId id="322" r:id="rId17"/>
    <p:sldId id="303" r:id="rId18"/>
    <p:sldId id="305" r:id="rId19"/>
    <p:sldId id="307" r:id="rId20"/>
    <p:sldId id="306" r:id="rId21"/>
    <p:sldId id="311" r:id="rId22"/>
    <p:sldId id="334" r:id="rId23"/>
    <p:sldId id="342" r:id="rId24"/>
    <p:sldId id="343" r:id="rId25"/>
    <p:sldId id="344" r:id="rId26"/>
    <p:sldId id="312" r:id="rId27"/>
    <p:sldId id="318" r:id="rId28"/>
    <p:sldId id="314" r:id="rId29"/>
    <p:sldId id="321" r:id="rId30"/>
    <p:sldId id="315" r:id="rId31"/>
    <p:sldId id="317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2B677F-9008-5823-4D91-7E1DE43F1BBC}" name="Claudia Sanhueza" initials="CS" userId="S::csanhueza@hacienda.gov.cl::c099e193-a1a3-40d1-bb55-a4c8eef6be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00000"/>
    <a:srgbClr val="8A0000"/>
    <a:srgbClr val="740000"/>
    <a:srgbClr val="CC0000"/>
    <a:srgbClr val="FF0909"/>
    <a:srgbClr val="FF1515"/>
    <a:srgbClr val="FF5D5D"/>
    <a:srgbClr val="FF8F8F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6CE44-8A06-4F77-B302-730B4D0F2946}" v="2" dt="2022-04-21T11:43:47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ohme\AppData\Local\Microsoft\Windows\INetCache\Content.Outlook\T9LF60S5\Graficos%20ministro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aficos%20datos%20ocde%20v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aficos%20PPT%2019.0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&#225;ficos%20NB%2018.0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ohme\Downloads\Graph%20View%20Tex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cobohme\Downloads\carga%20tributaria%20ajustada%20paises%20ocd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cobohme\Downloads\Excel%20subsecreta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cobohme\Downloads\Excel%20subsecretar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aficos%20PPT%2019.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&#225;ficos%20NB%2018.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aficos%20PPT%2019.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haciendachile-my.sharepoint.com/personal/nbohme_hacienda_gov_cl/Documents/Documentos/Presentaciones/Martes%2019.04/Gr&#225;ficos%20OCD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haciendachile-my.sharepoint.com/personal/nbohme_hacienda_gov_cl/Documents/Documentos/Presentaciones/Martes%2019.04/graficos%20datos%20ocde%20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2430578499394E-2"/>
          <c:y val="5.3251399502255846E-2"/>
          <c:w val="0.91974214957648193"/>
          <c:h val="0.6043888700382016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'Ingresos trbutarios'!$A$7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'Ingresos trbutarios'!$B$6:$AF$6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'Ingresos trbutarios'!$B$7:$AF$7</c:f>
              <c:numCache>
                <c:formatCode>0.0</c:formatCode>
                <c:ptCount val="31"/>
                <c:pt idx="0">
                  <c:v>6.4362000000000004</c:v>
                </c:pt>
                <c:pt idx="1">
                  <c:v>7.0601000000000003</c:v>
                </c:pt>
                <c:pt idx="2">
                  <c:v>7.6106999999999996</c:v>
                </c:pt>
                <c:pt idx="3">
                  <c:v>7.8215000000000003</c:v>
                </c:pt>
                <c:pt idx="4">
                  <c:v>7.6445999999999996</c:v>
                </c:pt>
                <c:pt idx="5">
                  <c:v>7.5068000000000001</c:v>
                </c:pt>
                <c:pt idx="6">
                  <c:v>7.9665999999999997</c:v>
                </c:pt>
                <c:pt idx="7">
                  <c:v>7.8937999999999997</c:v>
                </c:pt>
                <c:pt idx="8">
                  <c:v>7.8281999999999998</c:v>
                </c:pt>
                <c:pt idx="9">
                  <c:v>7.6410999999999998</c:v>
                </c:pt>
                <c:pt idx="10">
                  <c:v>7.8712999999999997</c:v>
                </c:pt>
                <c:pt idx="11">
                  <c:v>7.7972999999999999</c:v>
                </c:pt>
                <c:pt idx="12">
                  <c:v>7.9682000000000004</c:v>
                </c:pt>
                <c:pt idx="13">
                  <c:v>8.0394000000000005</c:v>
                </c:pt>
                <c:pt idx="14">
                  <c:v>7.9579000000000004</c:v>
                </c:pt>
                <c:pt idx="15">
                  <c:v>7.8326000000000002</c:v>
                </c:pt>
                <c:pt idx="16">
                  <c:v>7.0227000000000004</c:v>
                </c:pt>
                <c:pt idx="17">
                  <c:v>7.4766000000000004</c:v>
                </c:pt>
                <c:pt idx="18">
                  <c:v>8.4300999999999995</c:v>
                </c:pt>
                <c:pt idx="19">
                  <c:v>7.2927</c:v>
                </c:pt>
                <c:pt idx="20">
                  <c:v>7.5330000000000004</c:v>
                </c:pt>
                <c:pt idx="21">
                  <c:v>7.8166000000000002</c:v>
                </c:pt>
                <c:pt idx="22">
                  <c:v>8.0396999999999998</c:v>
                </c:pt>
                <c:pt idx="23">
                  <c:v>8.1020000000000003</c:v>
                </c:pt>
                <c:pt idx="24">
                  <c:v>8.1654</c:v>
                </c:pt>
                <c:pt idx="25">
                  <c:v>8.3193999999999999</c:v>
                </c:pt>
                <c:pt idx="26">
                  <c:v>8.3009000000000004</c:v>
                </c:pt>
                <c:pt idx="27">
                  <c:v>8.3835999999999995</c:v>
                </c:pt>
                <c:pt idx="28">
                  <c:v>8.4954999999999998</c:v>
                </c:pt>
                <c:pt idx="29">
                  <c:v>8.3252000000000006</c:v>
                </c:pt>
                <c:pt idx="30">
                  <c:v>7.9611000000000001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3-427B-9924-8455D4BE989B}"/>
            </c:ext>
          </c:extLst>
        </c:ser>
        <c:ser>
          <c:idx val="2"/>
          <c:order val="1"/>
          <c:tx>
            <c:strRef>
              <c:f>'Ingresos trbutarios'!$A$8</c:f>
              <c:strCache>
                <c:ptCount val="1"/>
                <c:pt idx="0">
                  <c:v>Impuestos corporativos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'Ingresos trbutarios'!$B$6:$AF$6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'Ingresos trbutarios'!$B$8:$AF$8</c:f>
              <c:numCache>
                <c:formatCode>0.0</c:formatCode>
                <c:ptCount val="31"/>
                <c:pt idx="0">
                  <c:v>4.0609000000000002</c:v>
                </c:pt>
                <c:pt idx="1">
                  <c:v>4.5180999999999996</c:v>
                </c:pt>
                <c:pt idx="2">
                  <c:v>4.5312000000000001</c:v>
                </c:pt>
                <c:pt idx="3">
                  <c:v>3.9811000000000001</c:v>
                </c:pt>
                <c:pt idx="4">
                  <c:v>4.2786</c:v>
                </c:pt>
                <c:pt idx="5">
                  <c:v>4.6688999999999998</c:v>
                </c:pt>
                <c:pt idx="6">
                  <c:v>4.9339000000000004</c:v>
                </c:pt>
                <c:pt idx="7">
                  <c:v>4.5416999999999996</c:v>
                </c:pt>
                <c:pt idx="8">
                  <c:v>4.0827999999999998</c:v>
                </c:pt>
                <c:pt idx="9">
                  <c:v>3.6069</c:v>
                </c:pt>
                <c:pt idx="10">
                  <c:v>4.3829000000000002</c:v>
                </c:pt>
                <c:pt idx="11">
                  <c:v>4.4907000000000004</c:v>
                </c:pt>
                <c:pt idx="12">
                  <c:v>4.6012000000000004</c:v>
                </c:pt>
                <c:pt idx="13">
                  <c:v>4.7466999999999997</c:v>
                </c:pt>
                <c:pt idx="14">
                  <c:v>5.6877000000000004</c:v>
                </c:pt>
                <c:pt idx="15">
                  <c:v>7.5381999999999998</c:v>
                </c:pt>
                <c:pt idx="16">
                  <c:v>9.9586000000000006</c:v>
                </c:pt>
                <c:pt idx="17">
                  <c:v>10.4</c:v>
                </c:pt>
                <c:pt idx="18">
                  <c:v>8.0844000000000005</c:v>
                </c:pt>
                <c:pt idx="19">
                  <c:v>5.3966000000000003</c:v>
                </c:pt>
                <c:pt idx="20">
                  <c:v>7.4848999999999997</c:v>
                </c:pt>
                <c:pt idx="21">
                  <c:v>8.4747000000000003</c:v>
                </c:pt>
                <c:pt idx="22">
                  <c:v>8.3008000000000006</c:v>
                </c:pt>
                <c:pt idx="23">
                  <c:v>6.8947000000000003</c:v>
                </c:pt>
                <c:pt idx="24">
                  <c:v>6.4683000000000002</c:v>
                </c:pt>
                <c:pt idx="25">
                  <c:v>7.3956</c:v>
                </c:pt>
                <c:pt idx="26">
                  <c:v>6.7511999999999999</c:v>
                </c:pt>
                <c:pt idx="27">
                  <c:v>6.9635999999999996</c:v>
                </c:pt>
                <c:pt idx="28">
                  <c:v>7.5559000000000003</c:v>
                </c:pt>
                <c:pt idx="29">
                  <c:v>7.2729999999999997</c:v>
                </c:pt>
                <c:pt idx="30">
                  <c:v>6.2530999999999999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3-427B-9924-8455D4BE989B}"/>
            </c:ext>
          </c:extLst>
        </c:ser>
        <c:ser>
          <c:idx val="3"/>
          <c:order val="2"/>
          <c:tx>
            <c:strRef>
              <c:f>'Ingresos trbutarios'!$A$9</c:f>
              <c:strCache>
                <c:ptCount val="1"/>
                <c:pt idx="0">
                  <c:v>Impuestos personales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'Ingresos trbutarios'!$B$6:$AF$6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'Ingresos trbutarios'!$B$9:$AF$9</c:f>
              <c:numCache>
                <c:formatCode>0.0</c:formatCode>
                <c:ptCount val="31"/>
                <c:pt idx="0">
                  <c:v>1.1545000000000001</c:v>
                </c:pt>
                <c:pt idx="1">
                  <c:v>1.2686999999999999</c:v>
                </c:pt>
                <c:pt idx="2">
                  <c:v>1.3413999999999999</c:v>
                </c:pt>
                <c:pt idx="3">
                  <c:v>1.4449000000000001</c:v>
                </c:pt>
                <c:pt idx="4">
                  <c:v>1.4636</c:v>
                </c:pt>
                <c:pt idx="5">
                  <c:v>0.96530000000000005</c:v>
                </c:pt>
                <c:pt idx="6">
                  <c:v>1.0273000000000001</c:v>
                </c:pt>
                <c:pt idx="7">
                  <c:v>1.1414</c:v>
                </c:pt>
                <c:pt idx="8">
                  <c:v>1.3125</c:v>
                </c:pt>
                <c:pt idx="9">
                  <c:v>1.3156000000000001</c:v>
                </c:pt>
                <c:pt idx="10">
                  <c:v>1.4381999999999999</c:v>
                </c:pt>
                <c:pt idx="11">
                  <c:v>1.5137</c:v>
                </c:pt>
                <c:pt idx="12">
                  <c:v>1.3396999999999999</c:v>
                </c:pt>
                <c:pt idx="13">
                  <c:v>1.2156</c:v>
                </c:pt>
                <c:pt idx="14">
                  <c:v>1.1115999999999999</c:v>
                </c:pt>
                <c:pt idx="15">
                  <c:v>1.0730999999999999</c:v>
                </c:pt>
                <c:pt idx="16">
                  <c:v>0.95189999999999997</c:v>
                </c:pt>
                <c:pt idx="17">
                  <c:v>1.0908</c:v>
                </c:pt>
                <c:pt idx="18">
                  <c:v>1.2216</c:v>
                </c:pt>
                <c:pt idx="19">
                  <c:v>1.2956000000000001</c:v>
                </c:pt>
                <c:pt idx="20">
                  <c:v>1.3388</c:v>
                </c:pt>
                <c:pt idx="21">
                  <c:v>1.3854</c:v>
                </c:pt>
                <c:pt idx="22">
                  <c:v>1.4572000000000001</c:v>
                </c:pt>
                <c:pt idx="23">
                  <c:v>1.4246000000000001</c:v>
                </c:pt>
                <c:pt idx="24">
                  <c:v>1.4228000000000001</c:v>
                </c:pt>
                <c:pt idx="25">
                  <c:v>2.0095999999999998</c:v>
                </c:pt>
                <c:pt idx="26">
                  <c:v>1.7648999999999999</c:v>
                </c:pt>
                <c:pt idx="27">
                  <c:v>1.9472</c:v>
                </c:pt>
                <c:pt idx="28">
                  <c:v>1.4159999999999999</c:v>
                </c:pt>
                <c:pt idx="29">
                  <c:v>1.4961</c:v>
                </c:pt>
                <c:pt idx="30">
                  <c:v>1.9843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3-427B-9924-8455D4BE989B}"/>
            </c:ext>
          </c:extLst>
        </c:ser>
        <c:ser>
          <c:idx val="0"/>
          <c:order val="4"/>
          <c:tx>
            <c:strRef>
              <c:f>'Ingresos trbutarios'!$A$10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'Ingresos trbutarios'!$B$6:$AF$6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'Ingresos trbutarios'!$B$10:$AF$10</c:f>
              <c:numCache>
                <c:formatCode>0.0</c:formatCode>
                <c:ptCount val="31"/>
                <c:pt idx="0">
                  <c:v>2.1945000000000006</c:v>
                </c:pt>
                <c:pt idx="1">
                  <c:v>2.2208000000000006</c:v>
                </c:pt>
                <c:pt idx="2">
                  <c:v>2.2082000000000015</c:v>
                </c:pt>
                <c:pt idx="3">
                  <c:v>2.4616999999999987</c:v>
                </c:pt>
                <c:pt idx="4">
                  <c:v>2.2350000000000021</c:v>
                </c:pt>
                <c:pt idx="5">
                  <c:v>2.4173000000000009</c:v>
                </c:pt>
                <c:pt idx="6">
                  <c:v>2.6111999999999984</c:v>
                </c:pt>
                <c:pt idx="7">
                  <c:v>2.5939000000000005</c:v>
                </c:pt>
                <c:pt idx="8">
                  <c:v>2.5769000000000029</c:v>
                </c:pt>
                <c:pt idx="9">
                  <c:v>2.7637</c:v>
                </c:pt>
                <c:pt idx="10">
                  <c:v>2.6892000000000014</c:v>
                </c:pt>
                <c:pt idx="11">
                  <c:v>2.5742999999999974</c:v>
                </c:pt>
                <c:pt idx="12">
                  <c:v>2.7880999999999974</c:v>
                </c:pt>
                <c:pt idx="13">
                  <c:v>2.7805</c:v>
                </c:pt>
                <c:pt idx="14">
                  <c:v>2.3861000000000008</c:v>
                </c:pt>
                <c:pt idx="15">
                  <c:v>2.5077000000000007</c:v>
                </c:pt>
                <c:pt idx="16">
                  <c:v>2.144400000000001</c:v>
                </c:pt>
                <c:pt idx="17">
                  <c:v>2.1004999999999976</c:v>
                </c:pt>
                <c:pt idx="18">
                  <c:v>1.842900000000002</c:v>
                </c:pt>
                <c:pt idx="19">
                  <c:v>1.7282999999999991</c:v>
                </c:pt>
                <c:pt idx="20">
                  <c:v>1.5813000000000033</c:v>
                </c:pt>
                <c:pt idx="21">
                  <c:v>1.8510999999999997</c:v>
                </c:pt>
                <c:pt idx="22">
                  <c:v>1.7726000000000006</c:v>
                </c:pt>
                <c:pt idx="23">
                  <c:v>1.7052999999999958</c:v>
                </c:pt>
                <c:pt idx="24">
                  <c:v>1.8782000000000014</c:v>
                </c:pt>
                <c:pt idx="25">
                  <c:v>0.97680000000000078</c:v>
                </c:pt>
                <c:pt idx="26">
                  <c:v>1.5966999999999985</c:v>
                </c:pt>
                <c:pt idx="27">
                  <c:v>1.2639000000000014</c:v>
                </c:pt>
                <c:pt idx="28">
                  <c:v>1.9095999999999993</c:v>
                </c:pt>
                <c:pt idx="29">
                  <c:v>2.0355000000000008</c:v>
                </c:pt>
                <c:pt idx="30">
                  <c:v>1.395500000000002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B3-427B-9924-8455D4BE989B}"/>
            </c:ext>
          </c:extLst>
        </c:ser>
        <c:ser>
          <c:idx val="5"/>
          <c:order val="5"/>
          <c:tx>
            <c:strRef>
              <c:f>'Ingresos trbutarios'!$A$11</c:f>
              <c:strCache>
                <c:ptCount val="1"/>
                <c:pt idx="0">
                  <c:v>Comercio exterior</c:v>
                </c:pt>
              </c:strCache>
              <c:extLst xmlns:c15="http://schemas.microsoft.com/office/drawing/2012/chart"/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'Ingresos trbutarios'!$B$6:$AF$6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  <c:extLst xmlns:c15="http://schemas.microsoft.com/office/drawing/2012/chart"/>
            </c:numRef>
          </c:cat>
          <c:val>
            <c:numRef>
              <c:f>'Ingresos trbutarios'!$B$11:$AF$11</c:f>
              <c:numCache>
                <c:formatCode>0.0</c:formatCode>
                <c:ptCount val="31"/>
                <c:pt idx="0">
                  <c:v>2.2035999999999998</c:v>
                </c:pt>
                <c:pt idx="1">
                  <c:v>2.0909</c:v>
                </c:pt>
                <c:pt idx="2">
                  <c:v>2.0091000000000001</c:v>
                </c:pt>
                <c:pt idx="3">
                  <c:v>2.0733000000000001</c:v>
                </c:pt>
                <c:pt idx="4">
                  <c:v>1.7921</c:v>
                </c:pt>
                <c:pt idx="5">
                  <c:v>1.8376999999999999</c:v>
                </c:pt>
                <c:pt idx="6">
                  <c:v>1.9167000000000001</c:v>
                </c:pt>
                <c:pt idx="7">
                  <c:v>1.7284999999999999</c:v>
                </c:pt>
                <c:pt idx="8">
                  <c:v>1.6321000000000001</c:v>
                </c:pt>
                <c:pt idx="9">
                  <c:v>1.4000999999999999</c:v>
                </c:pt>
                <c:pt idx="10">
                  <c:v>1.306</c:v>
                </c:pt>
                <c:pt idx="11">
                  <c:v>1.1322000000000001</c:v>
                </c:pt>
                <c:pt idx="12">
                  <c:v>0.90869999999999995</c:v>
                </c:pt>
                <c:pt idx="13">
                  <c:v>0.6069</c:v>
                </c:pt>
                <c:pt idx="14">
                  <c:v>0.4299</c:v>
                </c:pt>
                <c:pt idx="15">
                  <c:v>0.41560000000000002</c:v>
                </c:pt>
                <c:pt idx="16">
                  <c:v>0.38269999999999998</c:v>
                </c:pt>
                <c:pt idx="17">
                  <c:v>0.33119999999999999</c:v>
                </c:pt>
                <c:pt idx="18">
                  <c:v>0.32740000000000002</c:v>
                </c:pt>
                <c:pt idx="19">
                  <c:v>0.1686</c:v>
                </c:pt>
                <c:pt idx="20">
                  <c:v>0.2397</c:v>
                </c:pt>
                <c:pt idx="21">
                  <c:v>0.24740000000000001</c:v>
                </c:pt>
                <c:pt idx="22">
                  <c:v>0.24199999999999999</c:v>
                </c:pt>
                <c:pt idx="23">
                  <c:v>0.22</c:v>
                </c:pt>
                <c:pt idx="24">
                  <c:v>0.2273</c:v>
                </c:pt>
                <c:pt idx="25">
                  <c:v>0.21529999999999999</c:v>
                </c:pt>
                <c:pt idx="26">
                  <c:v>0.1822</c:v>
                </c:pt>
                <c:pt idx="27">
                  <c:v>0.1787</c:v>
                </c:pt>
                <c:pt idx="28">
                  <c:v>0.18210000000000001</c:v>
                </c:pt>
                <c:pt idx="29">
                  <c:v>0.16900000000000001</c:v>
                </c:pt>
                <c:pt idx="30">
                  <c:v>0.1467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FB3-427B-9924-8455D4BE9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7199503"/>
        <c:axId val="207200335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'Ingresos trbutarios'!$A$10</c15:sqref>
                        </c15:formulaRef>
                      </c:ext>
                    </c:extLst>
                    <c:strCache>
                      <c:ptCount val="1"/>
                      <c:pt idx="0">
                        <c:v>Otros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'Ingresos trbutarios'!$B$6:$AF$6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'Ingresos trbutarios'!$B$10:$AF$10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2.1945000000000006</c:v>
                      </c:pt>
                      <c:pt idx="1">
                        <c:v>2.2208000000000006</c:v>
                      </c:pt>
                      <c:pt idx="2">
                        <c:v>2.2082000000000015</c:v>
                      </c:pt>
                      <c:pt idx="3">
                        <c:v>2.4616999999999987</c:v>
                      </c:pt>
                      <c:pt idx="4">
                        <c:v>2.2350000000000021</c:v>
                      </c:pt>
                      <c:pt idx="5">
                        <c:v>2.4173000000000009</c:v>
                      </c:pt>
                      <c:pt idx="6">
                        <c:v>2.6111999999999984</c:v>
                      </c:pt>
                      <c:pt idx="7">
                        <c:v>2.5939000000000005</c:v>
                      </c:pt>
                      <c:pt idx="8">
                        <c:v>2.5769000000000029</c:v>
                      </c:pt>
                      <c:pt idx="9">
                        <c:v>2.7637</c:v>
                      </c:pt>
                      <c:pt idx="10">
                        <c:v>2.6892000000000014</c:v>
                      </c:pt>
                      <c:pt idx="11">
                        <c:v>2.5742999999999974</c:v>
                      </c:pt>
                      <c:pt idx="12">
                        <c:v>2.7880999999999974</c:v>
                      </c:pt>
                      <c:pt idx="13">
                        <c:v>2.7805</c:v>
                      </c:pt>
                      <c:pt idx="14">
                        <c:v>2.3861000000000008</c:v>
                      </c:pt>
                      <c:pt idx="15">
                        <c:v>2.5077000000000007</c:v>
                      </c:pt>
                      <c:pt idx="16">
                        <c:v>2.144400000000001</c:v>
                      </c:pt>
                      <c:pt idx="17">
                        <c:v>2.1004999999999976</c:v>
                      </c:pt>
                      <c:pt idx="18">
                        <c:v>1.842900000000002</c:v>
                      </c:pt>
                      <c:pt idx="19">
                        <c:v>1.7282999999999991</c:v>
                      </c:pt>
                      <c:pt idx="20">
                        <c:v>1.5813000000000033</c:v>
                      </c:pt>
                      <c:pt idx="21">
                        <c:v>1.8510999999999997</c:v>
                      </c:pt>
                      <c:pt idx="22">
                        <c:v>1.7726000000000006</c:v>
                      </c:pt>
                      <c:pt idx="23">
                        <c:v>1.7052999999999958</c:v>
                      </c:pt>
                      <c:pt idx="24">
                        <c:v>1.8782000000000014</c:v>
                      </c:pt>
                      <c:pt idx="25">
                        <c:v>0.97680000000000078</c:v>
                      </c:pt>
                      <c:pt idx="26">
                        <c:v>1.5966999999999985</c:v>
                      </c:pt>
                      <c:pt idx="27">
                        <c:v>1.2639000000000014</c:v>
                      </c:pt>
                      <c:pt idx="28">
                        <c:v>1.9095999999999993</c:v>
                      </c:pt>
                      <c:pt idx="29">
                        <c:v>2.0355000000000008</c:v>
                      </c:pt>
                      <c:pt idx="30">
                        <c:v>1.395500000000002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FB3-427B-9924-8455D4BE989B}"/>
                  </c:ext>
                </c:extLst>
              </c15:ser>
            </c15:filteredBarSeries>
          </c:ext>
        </c:extLst>
      </c:barChart>
      <c:catAx>
        <c:axId val="20719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200335"/>
        <c:crosses val="autoZero"/>
        <c:auto val="1"/>
        <c:lblAlgn val="ctr"/>
        <c:lblOffset val="100"/>
        <c:noMultiLvlLbl val="0"/>
      </c:catAx>
      <c:valAx>
        <c:axId val="207200335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19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891081360075E-2"/>
          <c:y val="8.0854788253356444E-2"/>
          <c:w val="0.88456690182765962"/>
          <c:h val="0.543664183797400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5-4897-A1E5-6F4F95940FEE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5-4897-A1E5-6F4F95940FEE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5-4897-A1E5-6F4F95940FEE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5-4897-A1E5-6F4F95940FEE}"/>
              </c:ext>
            </c:extLst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5-4897-A1E5-6F4F95940FEE}"/>
                </c:ext>
              </c:extLst>
            </c:dLbl>
            <c:dLbl>
              <c:idx val="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D5-4897-A1E5-6F4F95940FE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Prop!$B$2:$B$39</c:f>
              <c:strCache>
                <c:ptCount val="38"/>
                <c:pt idx="0">
                  <c:v>Rep. Checa</c:v>
                </c:pt>
                <c:pt idx="1">
                  <c:v>Estonia</c:v>
                </c:pt>
                <c:pt idx="2">
                  <c:v>México</c:v>
                </c:pt>
                <c:pt idx="3">
                  <c:v>Lituania</c:v>
                </c:pt>
                <c:pt idx="4">
                  <c:v>Costa Rica</c:v>
                </c:pt>
                <c:pt idx="5">
                  <c:v>Eslovaquia</c:v>
                </c:pt>
                <c:pt idx="6">
                  <c:v>Austria</c:v>
                </c:pt>
                <c:pt idx="7">
                  <c:v>Eslovenia</c:v>
                </c:pt>
                <c:pt idx="8">
                  <c:v>Letonia</c:v>
                </c:pt>
                <c:pt idx="9">
                  <c:v>Suecia</c:v>
                </c:pt>
                <c:pt idx="10">
                  <c:v>Chile</c:v>
                </c:pt>
                <c:pt idx="11">
                  <c:v>Turquía</c:v>
                </c:pt>
                <c:pt idx="12">
                  <c:v>Hungría</c:v>
                </c:pt>
                <c:pt idx="13">
                  <c:v>Irlanda</c:v>
                </c:pt>
                <c:pt idx="14">
                  <c:v>Alemania</c:v>
                </c:pt>
                <c:pt idx="15">
                  <c:v>Polonia</c:v>
                </c:pt>
                <c:pt idx="16">
                  <c:v>Noruega</c:v>
                </c:pt>
                <c:pt idx="17">
                  <c:v>Portugal</c:v>
                </c:pt>
                <c:pt idx="18">
                  <c:v>Finlandia</c:v>
                </c:pt>
                <c:pt idx="19">
                  <c:v>Holanda</c:v>
                </c:pt>
                <c:pt idx="20">
                  <c:v>OCDE</c:v>
                </c:pt>
                <c:pt idx="21">
                  <c:v>Colombia</c:v>
                </c:pt>
                <c:pt idx="22">
                  <c:v>Nueva Zelanda</c:v>
                </c:pt>
                <c:pt idx="23">
                  <c:v>Dinamarca</c:v>
                </c:pt>
                <c:pt idx="24">
                  <c:v>Suiza</c:v>
                </c:pt>
                <c:pt idx="25">
                  <c:v>España</c:v>
                </c:pt>
                <c:pt idx="26">
                  <c:v>Islandia</c:v>
                </c:pt>
                <c:pt idx="27">
                  <c:v>Italia</c:v>
                </c:pt>
                <c:pt idx="28">
                  <c:v>Japón</c:v>
                </c:pt>
                <c:pt idx="29">
                  <c:v>Israel</c:v>
                </c:pt>
                <c:pt idx="30">
                  <c:v>EEUU</c:v>
                </c:pt>
                <c:pt idx="31">
                  <c:v>Grecia</c:v>
                </c:pt>
                <c:pt idx="32">
                  <c:v>Bélgica</c:v>
                </c:pt>
                <c:pt idx="33">
                  <c:v>Luxemburgo</c:v>
                </c:pt>
                <c:pt idx="34">
                  <c:v>R. Unido</c:v>
                </c:pt>
                <c:pt idx="35">
                  <c:v>Francia</c:v>
                </c:pt>
                <c:pt idx="36">
                  <c:v>Corea del Sur</c:v>
                </c:pt>
                <c:pt idx="37">
                  <c:v>Canadá</c:v>
                </c:pt>
              </c:strCache>
            </c:strRef>
          </c:cat>
          <c:val>
            <c:numRef>
              <c:f>Prop!$H$2:$H$39</c:f>
              <c:numCache>
                <c:formatCode>0.000</c:formatCode>
                <c:ptCount val="38"/>
                <c:pt idx="0">
                  <c:v>0.20399999999999999</c:v>
                </c:pt>
                <c:pt idx="1">
                  <c:v>0.218</c:v>
                </c:pt>
                <c:pt idx="2">
                  <c:v>0.28699999999999998</c:v>
                </c:pt>
                <c:pt idx="3">
                  <c:v>0.30099999999999999</c:v>
                </c:pt>
                <c:pt idx="4">
                  <c:v>0.45300000000000001</c:v>
                </c:pt>
                <c:pt idx="5">
                  <c:v>0.47799999999999998</c:v>
                </c:pt>
                <c:pt idx="6">
                  <c:v>0.57999999999999996</c:v>
                </c:pt>
                <c:pt idx="7">
                  <c:v>0.626</c:v>
                </c:pt>
                <c:pt idx="8">
                  <c:v>0.94599999999999995</c:v>
                </c:pt>
                <c:pt idx="9">
                  <c:v>0.95499999999999996</c:v>
                </c:pt>
                <c:pt idx="10">
                  <c:v>1.0029999999999999</c:v>
                </c:pt>
                <c:pt idx="11">
                  <c:v>1.0609999999999999</c:v>
                </c:pt>
                <c:pt idx="12">
                  <c:v>1.0640000000000001</c:v>
                </c:pt>
                <c:pt idx="13">
                  <c:v>1.1459999999999999</c:v>
                </c:pt>
                <c:pt idx="14">
                  <c:v>1.26</c:v>
                </c:pt>
                <c:pt idx="15">
                  <c:v>1.288</c:v>
                </c:pt>
                <c:pt idx="16">
                  <c:v>1.296</c:v>
                </c:pt>
                <c:pt idx="17">
                  <c:v>1.452</c:v>
                </c:pt>
                <c:pt idx="18">
                  <c:v>1.5049999999999999</c:v>
                </c:pt>
                <c:pt idx="19">
                  <c:v>1.6830000000000001</c:v>
                </c:pt>
                <c:pt idx="20">
                  <c:v>1.8080000000000001</c:v>
                </c:pt>
                <c:pt idx="21">
                  <c:v>1.8120000000000001</c:v>
                </c:pt>
                <c:pt idx="22">
                  <c:v>1.899</c:v>
                </c:pt>
                <c:pt idx="23">
                  <c:v>1.958</c:v>
                </c:pt>
                <c:pt idx="24">
                  <c:v>2.1520000000000001</c:v>
                </c:pt>
                <c:pt idx="25">
                  <c:v>2.4359999999999999</c:v>
                </c:pt>
                <c:pt idx="26">
                  <c:v>2.4430000000000001</c:v>
                </c:pt>
                <c:pt idx="27">
                  <c:v>2.4580000000000002</c:v>
                </c:pt>
                <c:pt idx="28">
                  <c:v>2.6309999999999998</c:v>
                </c:pt>
                <c:pt idx="29">
                  <c:v>2.9449999999999998</c:v>
                </c:pt>
                <c:pt idx="30">
                  <c:v>3.048</c:v>
                </c:pt>
                <c:pt idx="31">
                  <c:v>3.0739999999999998</c:v>
                </c:pt>
                <c:pt idx="32">
                  <c:v>3.45</c:v>
                </c:pt>
                <c:pt idx="33">
                  <c:v>3.8340000000000001</c:v>
                </c:pt>
                <c:pt idx="34">
                  <c:v>3.855</c:v>
                </c:pt>
                <c:pt idx="35">
                  <c:v>3.976</c:v>
                </c:pt>
                <c:pt idx="36">
                  <c:v>3.976</c:v>
                </c:pt>
                <c:pt idx="37">
                  <c:v>4.1539999999999999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5-4897-A1E5-6F4F95940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80"/>
        <c:axId val="840195728"/>
        <c:axId val="840186160"/>
      </c:barChart>
      <c:catAx>
        <c:axId val="8401957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Helvetica"/>
                <a:cs typeface="Helvetica"/>
              </a:defRPr>
            </a:pPr>
            <a:endParaRPr lang="es-CL"/>
          </a:p>
        </c:txPr>
        <c:crossAx val="840186160"/>
        <c:crosses val="autoZero"/>
        <c:auto val="1"/>
        <c:lblAlgn val="ctr"/>
        <c:lblOffset val="100"/>
        <c:tickLblSkip val="1"/>
        <c:noMultiLvlLbl val="0"/>
      </c:catAx>
      <c:valAx>
        <c:axId val="84018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Helvetica"/>
                <a:cs typeface="Helvetica"/>
              </a:defRPr>
            </a:pPr>
            <a:endParaRPr lang="es-CL"/>
          </a:p>
        </c:txPr>
        <c:crossAx val="840195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400">
          <a:solidFill>
            <a:schemeClr val="tx1"/>
          </a:solidFill>
          <a:latin typeface="+mn-lt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4-4C75-B72F-0A67E573E3F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4-4C75-B72F-0A67E573E3FD}"/>
              </c:ext>
            </c:extLst>
          </c:dPt>
          <c:dLbls>
            <c:dLbl>
              <c:idx val="0"/>
              <c:layout>
                <c:manualLayout>
                  <c:x val="-0.12647562535296097"/>
                  <c:y val="5.451953158700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4-4C75-B72F-0A67E573E3FD}"/>
                </c:ext>
              </c:extLst>
            </c:dLbl>
            <c:dLbl>
              <c:idx val="1"/>
              <c:layout>
                <c:manualLayout>
                  <c:x val="0.13579048163203999"/>
                  <c:y val="-7.8964551179886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34-4C75-B72F-0A67E573E3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'Grafico 3'!$B$37:$B$38</c:f>
              <c:strCache>
                <c:ptCount val="2"/>
                <c:pt idx="0">
                  <c:v>Estado</c:v>
                </c:pt>
                <c:pt idx="1">
                  <c:v>Privados</c:v>
                </c:pt>
              </c:strCache>
            </c:strRef>
          </c:cat>
          <c:val>
            <c:numRef>
              <c:f>'Grafico 3'!$D$37:$D$38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4-4C75-B72F-0A67E573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1F-734F-8D5A-39D4BDADD94B}"/>
              </c:ext>
            </c:extLst>
          </c:dPt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F-734F-8D5A-39D4BDADD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Hoja1!$B$3:$B$16</c:f>
              <c:strCache>
                <c:ptCount val="14"/>
                <c:pt idx="0">
                  <c:v>Suecia</c:v>
                </c:pt>
                <c:pt idx="1">
                  <c:v>Suiza</c:v>
                </c:pt>
                <c:pt idx="2">
                  <c:v>Finlandia</c:v>
                </c:pt>
                <c:pt idx="3">
                  <c:v>Noruega</c:v>
                </c:pt>
                <c:pt idx="4">
                  <c:v>Francia</c:v>
                </c:pt>
                <c:pt idx="5">
                  <c:v>Canadá</c:v>
                </c:pt>
                <c:pt idx="6">
                  <c:v>Dinamarca</c:v>
                </c:pt>
                <c:pt idx="7">
                  <c:v>Sudáfrica</c:v>
                </c:pt>
                <c:pt idx="8">
                  <c:v>Argentina</c:v>
                </c:pt>
                <c:pt idx="9">
                  <c:v>Chile</c:v>
                </c:pt>
                <c:pt idx="10">
                  <c:v>Colombia</c:v>
                </c:pt>
                <c:pt idx="11">
                  <c:v>Singapur</c:v>
                </c:pt>
                <c:pt idx="12">
                  <c:v>México</c:v>
                </c:pt>
                <c:pt idx="13">
                  <c:v>Japón</c:v>
                </c:pt>
              </c:strCache>
            </c:strRef>
          </c:cat>
          <c:val>
            <c:numRef>
              <c:f>Hoja1!$C$3:$C$16</c:f>
              <c:numCache>
                <c:formatCode>General</c:formatCode>
                <c:ptCount val="14"/>
                <c:pt idx="0">
                  <c:v>137.24</c:v>
                </c:pt>
                <c:pt idx="1">
                  <c:v>101.47</c:v>
                </c:pt>
                <c:pt idx="2">
                  <c:v>72.83</c:v>
                </c:pt>
                <c:pt idx="3">
                  <c:v>69.33</c:v>
                </c:pt>
                <c:pt idx="4">
                  <c:v>52.39</c:v>
                </c:pt>
                <c:pt idx="5">
                  <c:v>35.81</c:v>
                </c:pt>
                <c:pt idx="6">
                  <c:v>28.14</c:v>
                </c:pt>
                <c:pt idx="7">
                  <c:v>9.15</c:v>
                </c:pt>
                <c:pt idx="8">
                  <c:v>5.54</c:v>
                </c:pt>
                <c:pt idx="9">
                  <c:v>5</c:v>
                </c:pt>
                <c:pt idx="10">
                  <c:v>5</c:v>
                </c:pt>
                <c:pt idx="11">
                  <c:v>3.71</c:v>
                </c:pt>
                <c:pt idx="12">
                  <c:v>3.18</c:v>
                </c:pt>
                <c:pt idx="13">
                  <c:v>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F-734F-8D5A-39D4BDADD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70"/>
        <c:axId val="817683232"/>
        <c:axId val="817684880"/>
      </c:barChart>
      <c:catAx>
        <c:axId val="8176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17684880"/>
        <c:crosses val="autoZero"/>
        <c:auto val="1"/>
        <c:lblAlgn val="ctr"/>
        <c:lblOffset val="100"/>
        <c:noMultiLvlLbl val="0"/>
      </c:catAx>
      <c:valAx>
        <c:axId val="8176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1768323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93D2E1-0AD3-43C7-850B-E2B113DCE7F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984-4526-8A5A-986E156F42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84-4526-8A5A-986E156F4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'Principio 1'!$C$31:$C$32</c:f>
              <c:strCache>
                <c:ptCount val="2"/>
                <c:pt idx="0">
                  <c:v>El Estado tiende a despilfarrar los impuestos</c:v>
                </c:pt>
                <c:pt idx="1">
                  <c:v>El Estado gasta correctamente los impuestos</c:v>
                </c:pt>
              </c:strCache>
            </c:strRef>
          </c:cat>
          <c:val>
            <c:numRef>
              <c:f>'Principio 1'!$D$31:$D$32</c:f>
              <c:numCache>
                <c:formatCode>0</c:formatCode>
                <c:ptCount val="2"/>
                <c:pt idx="0">
                  <c:v>57.731958762886592</c:v>
                </c:pt>
                <c:pt idx="1">
                  <c:v>17.525773195876287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4-4526-8A5A-986E156F4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115075840"/>
        <c:axId val="1115077504"/>
      </c:barChart>
      <c:catAx>
        <c:axId val="11150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5077504"/>
        <c:crosses val="autoZero"/>
        <c:auto val="1"/>
        <c:lblAlgn val="ctr"/>
        <c:lblOffset val="100"/>
        <c:noMultiLvlLbl val="0"/>
      </c:catAx>
      <c:valAx>
        <c:axId val="11150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1507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72908225528147E-2"/>
          <c:y val="5.6068599345858179E-2"/>
          <c:w val="0.90979500841969096"/>
          <c:h val="0.469283635940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Indice!$B$1</c:f>
              <c:strCache>
                <c:ptCount val="1"/>
                <c:pt idx="0">
                  <c:v>Indicador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F-4315-BFFB-4CCB7A209206}"/>
              </c:ext>
            </c:extLst>
          </c:dPt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0F-4315-BFFB-4CCB7A2092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Indice!$A$2:$A$40</c:f>
              <c:strCache>
                <c:ptCount val="39"/>
                <c:pt idx="0">
                  <c:v>Suiza</c:v>
                </c:pt>
                <c:pt idx="1">
                  <c:v>Finlandia</c:v>
                </c:pt>
                <c:pt idx="2">
                  <c:v>Noruega</c:v>
                </c:pt>
                <c:pt idx="3">
                  <c:v>Dinamarca</c:v>
                </c:pt>
                <c:pt idx="4">
                  <c:v>Holanda</c:v>
                </c:pt>
                <c:pt idx="5">
                  <c:v>Luxemburgo</c:v>
                </c:pt>
                <c:pt idx="6">
                  <c:v>Suecia</c:v>
                </c:pt>
                <c:pt idx="7">
                  <c:v>Austria</c:v>
                </c:pt>
                <c:pt idx="8">
                  <c:v>Canada</c:v>
                </c:pt>
                <c:pt idx="9">
                  <c:v>Australia</c:v>
                </c:pt>
                <c:pt idx="10">
                  <c:v>Japón</c:v>
                </c:pt>
                <c:pt idx="11">
                  <c:v>Nueva Zelandia</c:v>
                </c:pt>
                <c:pt idx="12">
                  <c:v>Islandia</c:v>
                </c:pt>
                <c:pt idx="13">
                  <c:v>Irlanda</c:v>
                </c:pt>
                <c:pt idx="14">
                  <c:v>Corea</c:v>
                </c:pt>
                <c:pt idx="15">
                  <c:v>Inglaterra</c:v>
                </c:pt>
                <c:pt idx="16">
                  <c:v>Alemania</c:v>
                </c:pt>
                <c:pt idx="17">
                  <c:v>Estonia</c:v>
                </c:pt>
                <c:pt idx="18">
                  <c:v>Estados Unidos</c:v>
                </c:pt>
                <c:pt idx="19">
                  <c:v>Francia</c:v>
                </c:pt>
                <c:pt idx="20">
                  <c:v>Eslovenia</c:v>
                </c:pt>
                <c:pt idx="21">
                  <c:v>Belgica</c:v>
                </c:pt>
                <c:pt idx="22">
                  <c:v>Israel</c:v>
                </c:pt>
                <c:pt idx="23">
                  <c:v>Lituania</c:v>
                </c:pt>
                <c:pt idx="24">
                  <c:v>Portugal</c:v>
                </c:pt>
                <c:pt idx="25">
                  <c:v>Chile</c:v>
                </c:pt>
                <c:pt idx="26">
                  <c:v>República Checa</c:v>
                </c:pt>
                <c:pt idx="27">
                  <c:v>España</c:v>
                </c:pt>
                <c:pt idx="28">
                  <c:v>Letonia</c:v>
                </c:pt>
                <c:pt idx="29">
                  <c:v>Hungría</c:v>
                </c:pt>
                <c:pt idx="30">
                  <c:v>Eslovaquia</c:v>
                </c:pt>
                <c:pt idx="31">
                  <c:v>Grecia</c:v>
                </c:pt>
                <c:pt idx="32">
                  <c:v>Italia</c:v>
                </c:pt>
                <c:pt idx="33">
                  <c:v>Polonia</c:v>
                </c:pt>
                <c:pt idx="34">
                  <c:v>Costa Rica</c:v>
                </c:pt>
                <c:pt idx="35">
                  <c:v>Colombia</c:v>
                </c:pt>
                <c:pt idx="36">
                  <c:v>Turquía</c:v>
                </c:pt>
                <c:pt idx="37">
                  <c:v>México</c:v>
                </c:pt>
                <c:pt idx="38">
                  <c:v>Brasil</c:v>
                </c:pt>
              </c:strCache>
            </c:strRef>
          </c:cat>
          <c:val>
            <c:numRef>
              <c:f>Indice!$B$2:$B$40</c:f>
              <c:numCache>
                <c:formatCode>0.0</c:formatCode>
                <c:ptCount val="39"/>
                <c:pt idx="0">
                  <c:v>99.52</c:v>
                </c:pt>
                <c:pt idx="1">
                  <c:v>99.04</c:v>
                </c:pt>
                <c:pt idx="2">
                  <c:v>98.56</c:v>
                </c:pt>
                <c:pt idx="3">
                  <c:v>98.08</c:v>
                </c:pt>
                <c:pt idx="4">
                  <c:v>97.6</c:v>
                </c:pt>
                <c:pt idx="5">
                  <c:v>97.12</c:v>
                </c:pt>
                <c:pt idx="6">
                  <c:v>95.67</c:v>
                </c:pt>
                <c:pt idx="7">
                  <c:v>94.71</c:v>
                </c:pt>
                <c:pt idx="8">
                  <c:v>94.23</c:v>
                </c:pt>
                <c:pt idx="9">
                  <c:v>93.75</c:v>
                </c:pt>
                <c:pt idx="10">
                  <c:v>93.27</c:v>
                </c:pt>
                <c:pt idx="11">
                  <c:v>92.79</c:v>
                </c:pt>
                <c:pt idx="12">
                  <c:v>91.35</c:v>
                </c:pt>
                <c:pt idx="13">
                  <c:v>90.87</c:v>
                </c:pt>
                <c:pt idx="14">
                  <c:v>89.9</c:v>
                </c:pt>
                <c:pt idx="15">
                  <c:v>89.42</c:v>
                </c:pt>
                <c:pt idx="16">
                  <c:v>88.94</c:v>
                </c:pt>
                <c:pt idx="17">
                  <c:v>88.46</c:v>
                </c:pt>
                <c:pt idx="18">
                  <c:v>87.02</c:v>
                </c:pt>
                <c:pt idx="19">
                  <c:v>86.54</c:v>
                </c:pt>
                <c:pt idx="20">
                  <c:v>85.58</c:v>
                </c:pt>
                <c:pt idx="21">
                  <c:v>83.65</c:v>
                </c:pt>
                <c:pt idx="22">
                  <c:v>83.17</c:v>
                </c:pt>
                <c:pt idx="23">
                  <c:v>82.69</c:v>
                </c:pt>
                <c:pt idx="24">
                  <c:v>81.25</c:v>
                </c:pt>
                <c:pt idx="25">
                  <c:v>80.77</c:v>
                </c:pt>
                <c:pt idx="26">
                  <c:v>78.849999999999994</c:v>
                </c:pt>
                <c:pt idx="27">
                  <c:v>77.88</c:v>
                </c:pt>
                <c:pt idx="28">
                  <c:v>76.92</c:v>
                </c:pt>
                <c:pt idx="29">
                  <c:v>72.12</c:v>
                </c:pt>
                <c:pt idx="30">
                  <c:v>71.63</c:v>
                </c:pt>
                <c:pt idx="31">
                  <c:v>69.23</c:v>
                </c:pt>
                <c:pt idx="32">
                  <c:v>67.31</c:v>
                </c:pt>
                <c:pt idx="33">
                  <c:v>66.349999999999994</c:v>
                </c:pt>
                <c:pt idx="34">
                  <c:v>64.900000000000006</c:v>
                </c:pt>
                <c:pt idx="35">
                  <c:v>55.29</c:v>
                </c:pt>
                <c:pt idx="36">
                  <c:v>52.4</c:v>
                </c:pt>
                <c:pt idx="37">
                  <c:v>46.15</c:v>
                </c:pt>
                <c:pt idx="38">
                  <c:v>36.54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F-4315-BFFB-4CCB7A209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73930600"/>
        <c:axId val="373928304"/>
      </c:barChart>
      <c:catAx>
        <c:axId val="37393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3928304"/>
        <c:crosses val="autoZero"/>
        <c:auto val="1"/>
        <c:lblAlgn val="ctr"/>
        <c:lblOffset val="100"/>
        <c:noMultiLvlLbl val="0"/>
      </c:catAx>
      <c:valAx>
        <c:axId val="373928304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39306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'resumen  2019'!$C$2</c:f>
              <c:strCache>
                <c:ptCount val="1"/>
                <c:pt idx="0">
                  <c:v>Ingresos tributarios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30-3642-8646-AA0CA55C864A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30-3642-8646-AA0CA55C864A}"/>
              </c:ext>
            </c:extLst>
          </c:dPt>
          <c:dLbls>
            <c:dLbl>
              <c:idx val="18"/>
              <c:layout>
                <c:manualLayout>
                  <c:x val="0"/>
                  <c:y val="-0.212962962962962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30-3642-8646-AA0CA55C864A}"/>
                </c:ext>
              </c:extLst>
            </c:dLbl>
            <c:dLbl>
              <c:idx val="29"/>
              <c:layout>
                <c:manualLayout>
                  <c:x val="0"/>
                  <c:y val="-0.19907407407407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C00000"/>
                        </a:solidFill>
                      </a:rPr>
                      <a:t>27,0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30-3642-8646-AA0CA55C8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 2019'!$B$4:$B$38</c:f>
              <c:strCache>
                <c:ptCount val="35"/>
                <c:pt idx="0">
                  <c:v>Dinamarca</c:v>
                </c:pt>
                <c:pt idx="1">
                  <c:v>Francia</c:v>
                </c:pt>
                <c:pt idx="2">
                  <c:v>Suecia</c:v>
                </c:pt>
                <c:pt idx="3">
                  <c:v>Bélgica</c:v>
                </c:pt>
                <c:pt idx="4">
                  <c:v>Austria</c:v>
                </c:pt>
                <c:pt idx="5">
                  <c:v>Finandia</c:v>
                </c:pt>
                <c:pt idx="6">
                  <c:v>Italia</c:v>
                </c:pt>
                <c:pt idx="7">
                  <c:v>Islandia</c:v>
                </c:pt>
                <c:pt idx="8">
                  <c:v>Noruega</c:v>
                </c:pt>
                <c:pt idx="9">
                  <c:v>Grecia</c:v>
                </c:pt>
                <c:pt idx="10">
                  <c:v>Alemania</c:v>
                </c:pt>
                <c:pt idx="11">
                  <c:v>Luxemburgo</c:v>
                </c:pt>
                <c:pt idx="12">
                  <c:v>Eslovenia</c:v>
                </c:pt>
                <c:pt idx="13">
                  <c:v>Hungría</c:v>
                </c:pt>
                <c:pt idx="14">
                  <c:v>Suiza</c:v>
                </c:pt>
                <c:pt idx="15">
                  <c:v>Eslovaquia</c:v>
                </c:pt>
                <c:pt idx="16">
                  <c:v>Polonia</c:v>
                </c:pt>
                <c:pt idx="17">
                  <c:v>Rep. Checa</c:v>
                </c:pt>
                <c:pt idx="18">
                  <c:v>OCDE</c:v>
                </c:pt>
                <c:pt idx="19">
                  <c:v>España</c:v>
                </c:pt>
                <c:pt idx="20">
                  <c:v>Estonia</c:v>
                </c:pt>
                <c:pt idx="21">
                  <c:v>Portugal</c:v>
                </c:pt>
                <c:pt idx="22">
                  <c:v>Canadá</c:v>
                </c:pt>
                <c:pt idx="23">
                  <c:v>Israel</c:v>
                </c:pt>
                <c:pt idx="24">
                  <c:v>R. Unido</c:v>
                </c:pt>
                <c:pt idx="25">
                  <c:v>Japón</c:v>
                </c:pt>
                <c:pt idx="26">
                  <c:v>Letonia</c:v>
                </c:pt>
                <c:pt idx="27">
                  <c:v>Lituania</c:v>
                </c:pt>
                <c:pt idx="28">
                  <c:v>Corea del Sur</c:v>
                </c:pt>
                <c:pt idx="29">
                  <c:v>Chile</c:v>
                </c:pt>
                <c:pt idx="30">
                  <c:v>EEUU</c:v>
                </c:pt>
                <c:pt idx="31">
                  <c:v>Colombia</c:v>
                </c:pt>
                <c:pt idx="32">
                  <c:v>Turquía</c:v>
                </c:pt>
                <c:pt idx="33">
                  <c:v>Irlanda</c:v>
                </c:pt>
                <c:pt idx="34">
                  <c:v>México</c:v>
                </c:pt>
              </c:strCache>
            </c:strRef>
          </c:cat>
          <c:val>
            <c:numRef>
              <c:f>'resumen  2019'!$C$4:$C$38</c:f>
              <c:numCache>
                <c:formatCode>0.0</c:formatCode>
                <c:ptCount val="35"/>
                <c:pt idx="0">
                  <c:v>46.603000000000002</c:v>
                </c:pt>
                <c:pt idx="1">
                  <c:v>44.884999999999998</c:v>
                </c:pt>
                <c:pt idx="2">
                  <c:v>42.832999999999998</c:v>
                </c:pt>
                <c:pt idx="3">
                  <c:v>42.7</c:v>
                </c:pt>
                <c:pt idx="4">
                  <c:v>42.561999999999998</c:v>
                </c:pt>
                <c:pt idx="5">
                  <c:v>42.250999999999998</c:v>
                </c:pt>
                <c:pt idx="6">
                  <c:v>42.414999999999999</c:v>
                </c:pt>
                <c:pt idx="7">
                  <c:v>34.844000000000001</c:v>
                </c:pt>
                <c:pt idx="8">
                  <c:v>39.905999999999999</c:v>
                </c:pt>
                <c:pt idx="9">
                  <c:v>39.484000000000002</c:v>
                </c:pt>
                <c:pt idx="10">
                  <c:v>38.616999999999997</c:v>
                </c:pt>
                <c:pt idx="11">
                  <c:v>38.948999999999998</c:v>
                </c:pt>
                <c:pt idx="12">
                  <c:v>37.167999999999999</c:v>
                </c:pt>
                <c:pt idx="13">
                  <c:v>36.465000000000003</c:v>
                </c:pt>
                <c:pt idx="14">
                  <c:v>27.358000000000001</c:v>
                </c:pt>
                <c:pt idx="15">
                  <c:v>34.570999999999998</c:v>
                </c:pt>
                <c:pt idx="16">
                  <c:v>35.106000000000002</c:v>
                </c:pt>
                <c:pt idx="17">
                  <c:v>34.780999999999999</c:v>
                </c:pt>
                <c:pt idx="18">
                  <c:v>33.767676470588235</c:v>
                </c:pt>
                <c:pt idx="19">
                  <c:v>34.682000000000002</c:v>
                </c:pt>
                <c:pt idx="20">
                  <c:v>33.526000000000003</c:v>
                </c:pt>
                <c:pt idx="21">
                  <c:v>34.502000000000002</c:v>
                </c:pt>
                <c:pt idx="22">
                  <c:v>33.808</c:v>
                </c:pt>
                <c:pt idx="23">
                  <c:v>30.210999999999999</c:v>
                </c:pt>
                <c:pt idx="24">
                  <c:v>32.718000000000004</c:v>
                </c:pt>
                <c:pt idx="25">
                  <c:v>31.411999999999999</c:v>
                </c:pt>
                <c:pt idx="26">
                  <c:v>31.244</c:v>
                </c:pt>
                <c:pt idx="27">
                  <c:v>30.279</c:v>
                </c:pt>
                <c:pt idx="28">
                  <c:v>27.305</c:v>
                </c:pt>
                <c:pt idx="29">
                  <c:v>20.890999999999998</c:v>
                </c:pt>
                <c:pt idx="30">
                  <c:v>24.969000000000001</c:v>
                </c:pt>
                <c:pt idx="31">
                  <c:v>19.702999999999999</c:v>
                </c:pt>
                <c:pt idx="32">
                  <c:v>23.103000000000002</c:v>
                </c:pt>
                <c:pt idx="33">
                  <c:v>21.902999999999999</c:v>
                </c:pt>
                <c:pt idx="34">
                  <c:v>16.347000000000001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0-3642-8646-AA0CA55C864A}"/>
            </c:ext>
          </c:extLst>
        </c:ser>
        <c:ser>
          <c:idx val="1"/>
          <c:order val="1"/>
          <c:tx>
            <c:strRef>
              <c:f>'resumen  2019'!$D$2</c:f>
              <c:strCache>
                <c:ptCount val="1"/>
                <c:pt idx="0">
                  <c:v>Cotizaciones obligatorias privadas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30-3642-8646-AA0CA55C864A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230-3642-8646-AA0CA55C864A}"/>
              </c:ext>
            </c:extLst>
          </c:dPt>
          <c:cat>
            <c:strRef>
              <c:f>'resumen  2019'!$B$4:$B$38</c:f>
              <c:strCache>
                <c:ptCount val="35"/>
                <c:pt idx="0">
                  <c:v>Dinamarca</c:v>
                </c:pt>
                <c:pt idx="1">
                  <c:v>Francia</c:v>
                </c:pt>
                <c:pt idx="2">
                  <c:v>Suecia</c:v>
                </c:pt>
                <c:pt idx="3">
                  <c:v>Bélgica</c:v>
                </c:pt>
                <c:pt idx="4">
                  <c:v>Austria</c:v>
                </c:pt>
                <c:pt idx="5">
                  <c:v>Finandia</c:v>
                </c:pt>
                <c:pt idx="6">
                  <c:v>Italia</c:v>
                </c:pt>
                <c:pt idx="7">
                  <c:v>Islandia</c:v>
                </c:pt>
                <c:pt idx="8">
                  <c:v>Noruega</c:v>
                </c:pt>
                <c:pt idx="9">
                  <c:v>Grecia</c:v>
                </c:pt>
                <c:pt idx="10">
                  <c:v>Alemania</c:v>
                </c:pt>
                <c:pt idx="11">
                  <c:v>Luxemburgo</c:v>
                </c:pt>
                <c:pt idx="12">
                  <c:v>Eslovenia</c:v>
                </c:pt>
                <c:pt idx="13">
                  <c:v>Hungría</c:v>
                </c:pt>
                <c:pt idx="14">
                  <c:v>Suiza</c:v>
                </c:pt>
                <c:pt idx="15">
                  <c:v>Eslovaquia</c:v>
                </c:pt>
                <c:pt idx="16">
                  <c:v>Polonia</c:v>
                </c:pt>
                <c:pt idx="17">
                  <c:v>Rep. Checa</c:v>
                </c:pt>
                <c:pt idx="18">
                  <c:v>OCDE</c:v>
                </c:pt>
                <c:pt idx="19">
                  <c:v>España</c:v>
                </c:pt>
                <c:pt idx="20">
                  <c:v>Estonia</c:v>
                </c:pt>
                <c:pt idx="21">
                  <c:v>Portugal</c:v>
                </c:pt>
                <c:pt idx="22">
                  <c:v>Canadá</c:v>
                </c:pt>
                <c:pt idx="23">
                  <c:v>Israel</c:v>
                </c:pt>
                <c:pt idx="24">
                  <c:v>R. Unido</c:v>
                </c:pt>
                <c:pt idx="25">
                  <c:v>Japón</c:v>
                </c:pt>
                <c:pt idx="26">
                  <c:v>Letonia</c:v>
                </c:pt>
                <c:pt idx="27">
                  <c:v>Lituania</c:v>
                </c:pt>
                <c:pt idx="28">
                  <c:v>Corea del Sur</c:v>
                </c:pt>
                <c:pt idx="29">
                  <c:v>Chile</c:v>
                </c:pt>
                <c:pt idx="30">
                  <c:v>EEUU</c:v>
                </c:pt>
                <c:pt idx="31">
                  <c:v>Colombia</c:v>
                </c:pt>
                <c:pt idx="32">
                  <c:v>Turquía</c:v>
                </c:pt>
                <c:pt idx="33">
                  <c:v>Irlanda</c:v>
                </c:pt>
                <c:pt idx="34">
                  <c:v>México</c:v>
                </c:pt>
              </c:strCache>
            </c:strRef>
          </c:cat>
          <c:val>
            <c:numRef>
              <c:f>'resumen  2019'!$D$4:$D$38</c:f>
              <c:numCache>
                <c:formatCode>0.00</c:formatCode>
                <c:ptCount val="35"/>
                <c:pt idx="0">
                  <c:v>0.122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0.27300000000000002</c:v>
                </c:pt>
                <c:pt idx="6">
                  <c:v>0</c:v>
                </c:pt>
                <c:pt idx="7">
                  <c:v>6.1360000000000001</c:v>
                </c:pt>
                <c:pt idx="8">
                  <c:v>0</c:v>
                </c:pt>
                <c:pt idx="9">
                  <c:v>0</c:v>
                </c:pt>
                <c:pt idx="10">
                  <c:v>0.39700000000000002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8.1620000000000008</c:v>
                </c:pt>
                <c:pt idx="15">
                  <c:v>0.76</c:v>
                </c:pt>
                <c:pt idx="16">
                  <c:v>0</c:v>
                </c:pt>
                <c:pt idx="17">
                  <c:v>0.154</c:v>
                </c:pt>
                <c:pt idx="18" formatCode="0.0">
                  <c:v>0.91788235294117659</c:v>
                </c:pt>
                <c:pt idx="19">
                  <c:v>0</c:v>
                </c:pt>
                <c:pt idx="20">
                  <c:v>1.08</c:v>
                </c:pt>
                <c:pt idx="21">
                  <c:v>0</c:v>
                </c:pt>
                <c:pt idx="22">
                  <c:v>0</c:v>
                </c:pt>
                <c:pt idx="23">
                  <c:v>2.6579999999999999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6.0000000000000001E-3</c:v>
                </c:pt>
                <c:pt idx="28">
                  <c:v>0</c:v>
                </c:pt>
                <c:pt idx="29">
                  <c:v>6.0979999999999999</c:v>
                </c:pt>
                <c:pt idx="30">
                  <c:v>0</c:v>
                </c:pt>
                <c:pt idx="31">
                  <c:v>4.1210000000000004</c:v>
                </c:pt>
                <c:pt idx="32">
                  <c:v>0</c:v>
                </c:pt>
                <c:pt idx="33">
                  <c:v>0</c:v>
                </c:pt>
                <c:pt idx="34">
                  <c:v>1.2410000000000001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30-3642-8646-AA0CA55C8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979483392"/>
        <c:axId val="1542901711"/>
      </c:barChart>
      <c:catAx>
        <c:axId val="9794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42901711"/>
        <c:crosses val="autoZero"/>
        <c:auto val="1"/>
        <c:lblAlgn val="ctr"/>
        <c:lblOffset val="100"/>
        <c:noMultiLvlLbl val="0"/>
      </c:catAx>
      <c:valAx>
        <c:axId val="154290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794833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9995766301386"/>
          <c:y val="6.3186746923749607E-2"/>
          <c:w val="0.2434997260661671"/>
          <c:h val="0.70652428158187452"/>
        </c:manualLayout>
      </c:layout>
      <c:pieChart>
        <c:varyColors val="1"/>
        <c:ser>
          <c:idx val="0"/>
          <c:order val="0"/>
          <c:tx>
            <c:strRef>
              <c:f>'Estructura tributos'!$A$3</c:f>
              <c:strCache>
                <c:ptCount val="1"/>
                <c:pt idx="0">
                  <c:v>Chile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5-9C46-A6F8-20D13174FB9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5-9C46-A6F8-20D13174FB94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5-9C46-A6F8-20D13174FB9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B5-9C46-A6F8-20D13174FB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B5-9C46-A6F8-20D13174FB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B5-9C46-A6F8-20D13174FB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B5-9C46-A6F8-20D13174FB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B5-9C46-A6F8-20D13174FB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B5-9C46-A6F8-20D13174FB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AB5-9C46-A6F8-20D13174FB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AB5-9C46-A6F8-20D13174F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'Estructura tributos'!$B$2:$J$2</c:f>
              <c:strCache>
                <c:ptCount val="4"/>
                <c:pt idx="0">
                  <c:v>Impuestos personales a la renta</c:v>
                </c:pt>
                <c:pt idx="1">
                  <c:v>Impuestos a la renta de las empresas</c:v>
                </c:pt>
                <c:pt idx="2">
                  <c:v>Impuestos al consumo</c:v>
                </c:pt>
                <c:pt idx="3">
                  <c:v>Otros</c:v>
                </c:pt>
              </c:strCache>
            </c:strRef>
          </c:cat>
          <c:val>
            <c:numRef>
              <c:f>'Estructura tributos'!$B$3:$J$3</c:f>
              <c:numCache>
                <c:formatCode>0.0</c:formatCode>
                <c:ptCount val="4"/>
                <c:pt idx="0">
                  <c:v>8.8000000000000007</c:v>
                </c:pt>
                <c:pt idx="1">
                  <c:v>20.9</c:v>
                </c:pt>
                <c:pt idx="2">
                  <c:v>54.6</c:v>
                </c:pt>
                <c:pt idx="3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B5-9C46-A6F8-20D13174F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'Estructura tributos'!$A$4</c:f>
              <c:strCache>
                <c:ptCount val="1"/>
                <c:pt idx="0">
                  <c:v>Prom. OCDE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41-D64A-B602-D9D5EA61354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41-D64A-B602-D9D5EA61354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41-D64A-B602-D9D5EA61354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41-D64A-B602-D9D5EA6135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41-D64A-B602-D9D5EA6135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41-D64A-B602-D9D5EA6135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41-D64A-B602-D9D5EA6135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41-D64A-B602-D9D5EA6135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41-D64A-B602-D9D5EA6135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241-D64A-B602-D9D5EA6135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34,5%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241-D64A-B602-D9D5EA613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'Estructura tributos'!$B$2:$J$2</c:f>
              <c:strCache>
                <c:ptCount val="4"/>
                <c:pt idx="0">
                  <c:v>Impuestos personales a la renta</c:v>
                </c:pt>
                <c:pt idx="1">
                  <c:v>Impuestos a la renta de las empresas</c:v>
                </c:pt>
                <c:pt idx="2">
                  <c:v>Impuestos al consumo</c:v>
                </c:pt>
                <c:pt idx="3">
                  <c:v>Otros</c:v>
                </c:pt>
              </c:strCache>
            </c:strRef>
          </c:cat>
          <c:val>
            <c:numRef>
              <c:f>'Estructura tributos'!$B$4:$J$4</c:f>
              <c:numCache>
                <c:formatCode>0.0</c:formatCode>
                <c:ptCount val="4"/>
                <c:pt idx="0">
                  <c:v>23.8</c:v>
                </c:pt>
                <c:pt idx="1">
                  <c:v>9</c:v>
                </c:pt>
                <c:pt idx="2">
                  <c:v>32.700000000000003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41-D64A-B602-D9D5EA61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'Gráfico 1'!$B$2</c:f>
              <c:strCache>
                <c:ptCount val="1"/>
                <c:pt idx="0">
                  <c:v>Top 1%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9.8379633215940239E-3"/>
                  <c:y val="-6.944444444444444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3A-427D-BBFD-58170264B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 1'!$A$3:$A$30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'Gráfico 1'!$B$3:$B$30</c:f>
              <c:numCache>
                <c:formatCode>General</c:formatCode>
                <c:ptCount val="28"/>
                <c:pt idx="0">
                  <c:v>20.13475</c:v>
                </c:pt>
                <c:pt idx="1">
                  <c:v>19.396599999999999</c:v>
                </c:pt>
                <c:pt idx="2">
                  <c:v>18.97475</c:v>
                </c:pt>
                <c:pt idx="3">
                  <c:v>19.12724</c:v>
                </c:pt>
                <c:pt idx="4">
                  <c:v>18.57376</c:v>
                </c:pt>
                <c:pt idx="5">
                  <c:v>18.454519999999999</c:v>
                </c:pt>
                <c:pt idx="6">
                  <c:v>18.792190000000002</c:v>
                </c:pt>
                <c:pt idx="7">
                  <c:v>19.965769999999999</c:v>
                </c:pt>
                <c:pt idx="8">
                  <c:v>18.57518</c:v>
                </c:pt>
                <c:pt idx="9">
                  <c:v>17.59761</c:v>
                </c:pt>
                <c:pt idx="10">
                  <c:v>17.816510000000001</c:v>
                </c:pt>
                <c:pt idx="11">
                  <c:v>18.13776</c:v>
                </c:pt>
                <c:pt idx="12">
                  <c:v>17.994140000000002</c:v>
                </c:pt>
                <c:pt idx="13">
                  <c:v>17.49549</c:v>
                </c:pt>
                <c:pt idx="14">
                  <c:v>20.325679999999998</c:v>
                </c:pt>
                <c:pt idx="15">
                  <c:v>19.3947</c:v>
                </c:pt>
                <c:pt idx="16">
                  <c:v>20.201139999999999</c:v>
                </c:pt>
                <c:pt idx="17">
                  <c:v>21.76322</c:v>
                </c:pt>
                <c:pt idx="18">
                  <c:v>18.943049999999999</c:v>
                </c:pt>
                <c:pt idx="19">
                  <c:v>21.60838</c:v>
                </c:pt>
                <c:pt idx="20">
                  <c:v>23.190660000000001</c:v>
                </c:pt>
                <c:pt idx="21">
                  <c:v>21.00365</c:v>
                </c:pt>
                <c:pt idx="22">
                  <c:v>19.826530000000002</c:v>
                </c:pt>
                <c:pt idx="23">
                  <c:v>19.136690000000002</c:v>
                </c:pt>
                <c:pt idx="24">
                  <c:v>19.736920000000001</c:v>
                </c:pt>
                <c:pt idx="25">
                  <c:v>20.63214</c:v>
                </c:pt>
                <c:pt idx="26">
                  <c:v>19.813379999999999</c:v>
                </c:pt>
                <c:pt idx="27">
                  <c:v>20.009270000000001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3A-427D-BBFD-58170264BDF9}"/>
            </c:ext>
          </c:extLst>
        </c:ser>
        <c:ser>
          <c:idx val="1"/>
          <c:order val="1"/>
          <c:tx>
            <c:strRef>
              <c:f>'Gráfico 1'!$C$2</c:f>
              <c:strCache>
                <c:ptCount val="1"/>
                <c:pt idx="0">
                  <c:v>Top 0,1%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2.3611111971825312E-2"/>
                  <c:y val="-6.018518518518518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3A-427D-BBFD-58170264B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 1'!$A$3:$A$30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'Gráfico 1'!$C$3:$C$30</c:f>
              <c:numCache>
                <c:formatCode>General</c:formatCode>
                <c:ptCount val="28"/>
                <c:pt idx="0">
                  <c:v>7.0583109999999998</c:v>
                </c:pt>
                <c:pt idx="1">
                  <c:v>6.6990629999999998</c:v>
                </c:pt>
                <c:pt idx="2">
                  <c:v>6.4826810000000004</c:v>
                </c:pt>
                <c:pt idx="3">
                  <c:v>6.4072620000000002</c:v>
                </c:pt>
                <c:pt idx="4">
                  <c:v>6.2337020000000001</c:v>
                </c:pt>
                <c:pt idx="5">
                  <c:v>6.1584519999999996</c:v>
                </c:pt>
                <c:pt idx="6">
                  <c:v>6.2455730000000003</c:v>
                </c:pt>
                <c:pt idx="7">
                  <c:v>6.8272589999999997</c:v>
                </c:pt>
                <c:pt idx="8">
                  <c:v>6.0272600000000001</c:v>
                </c:pt>
                <c:pt idx="9">
                  <c:v>5.4940129999999998</c:v>
                </c:pt>
                <c:pt idx="10">
                  <c:v>5.6892389999999997</c:v>
                </c:pt>
                <c:pt idx="11">
                  <c:v>5.7529329999999996</c:v>
                </c:pt>
                <c:pt idx="12">
                  <c:v>5.6816820000000003</c:v>
                </c:pt>
                <c:pt idx="13">
                  <c:v>5.4863080000000002</c:v>
                </c:pt>
                <c:pt idx="14">
                  <c:v>7.0866350000000002</c:v>
                </c:pt>
                <c:pt idx="15">
                  <c:v>6.7673480000000001</c:v>
                </c:pt>
                <c:pt idx="16">
                  <c:v>7.3534519999999999</c:v>
                </c:pt>
                <c:pt idx="17">
                  <c:v>8.1771639999999994</c:v>
                </c:pt>
                <c:pt idx="18">
                  <c:v>6.4721900000000003</c:v>
                </c:pt>
                <c:pt idx="19">
                  <c:v>7.9124559999999997</c:v>
                </c:pt>
                <c:pt idx="20">
                  <c:v>8.9580959999999994</c:v>
                </c:pt>
                <c:pt idx="21">
                  <c:v>7.8653449999999996</c:v>
                </c:pt>
                <c:pt idx="22">
                  <c:v>7.134957</c:v>
                </c:pt>
                <c:pt idx="23">
                  <c:v>6.7626099999999996</c:v>
                </c:pt>
                <c:pt idx="24">
                  <c:v>6.9926519999999996</c:v>
                </c:pt>
                <c:pt idx="25">
                  <c:v>7.5329439999999996</c:v>
                </c:pt>
                <c:pt idx="26">
                  <c:v>7.0742310000000002</c:v>
                </c:pt>
                <c:pt idx="27">
                  <c:v>7.1352539999999998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3A-427D-BBFD-58170264B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139200"/>
        <c:axId val="1376145024"/>
      </c:lineChart>
      <c:catAx>
        <c:axId val="13761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761450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37614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761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'Preferencias por equidad'!$A$3:$A$4</c:f>
              <c:numCache>
                <c:formatCode>General</c:formatCode>
                <c:ptCount val="2"/>
                <c:pt idx="0">
                  <c:v>1990</c:v>
                </c:pt>
                <c:pt idx="1">
                  <c:v>2012</c:v>
                </c:pt>
              </c:numCache>
            </c:numRef>
          </c:cat>
          <c:val>
            <c:numRef>
              <c:f>'Preferencias por equidad'!$B$3:$B$4</c:f>
              <c:numCache>
                <c:formatCode>General</c:formatCode>
                <c:ptCount val="2"/>
                <c:pt idx="0">
                  <c:v>0.26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2-49CC-97ED-28A132BF5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789620768"/>
        <c:axId val="789619520"/>
      </c:barChart>
      <c:catAx>
        <c:axId val="7896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89619520"/>
        <c:crosses val="autoZero"/>
        <c:auto val="1"/>
        <c:lblAlgn val="ctr"/>
        <c:lblOffset val="100"/>
        <c:noMultiLvlLbl val="0"/>
      </c:catAx>
      <c:valAx>
        <c:axId val="78961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89620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'Grafico 2'!$L$3:$U$3</c:f>
              <c:strCache>
                <c:ptCount val="10"/>
                <c:pt idx="0">
                  <c:v>P20</c:v>
                </c:pt>
                <c:pt idx="1">
                  <c:v>P30</c:v>
                </c:pt>
                <c:pt idx="2">
                  <c:v>P40</c:v>
                </c:pt>
                <c:pt idx="3">
                  <c:v>P50</c:v>
                </c:pt>
                <c:pt idx="4">
                  <c:v>P60</c:v>
                </c:pt>
                <c:pt idx="5">
                  <c:v>P70</c:v>
                </c:pt>
                <c:pt idx="6">
                  <c:v>P80</c:v>
                </c:pt>
                <c:pt idx="7">
                  <c:v>P90</c:v>
                </c:pt>
                <c:pt idx="8">
                  <c:v>P99</c:v>
                </c:pt>
                <c:pt idx="9">
                  <c:v>P99,9</c:v>
                </c:pt>
              </c:strCache>
            </c:strRef>
          </c:cat>
          <c:val>
            <c:numRef>
              <c:f>'Grafico 2'!$L$4:$U$4</c:f>
              <c:numCache>
                <c:formatCode>General</c:formatCode>
                <c:ptCount val="10"/>
                <c:pt idx="0">
                  <c:v>0.30099999999999999</c:v>
                </c:pt>
                <c:pt idx="1">
                  <c:v>0.26065979381443299</c:v>
                </c:pt>
                <c:pt idx="2">
                  <c:v>0.2327319587628866</c:v>
                </c:pt>
                <c:pt idx="3">
                  <c:v>0.22031958762886597</c:v>
                </c:pt>
                <c:pt idx="4">
                  <c:v>0.20790721649484539</c:v>
                </c:pt>
                <c:pt idx="5">
                  <c:v>0.20790721649484539</c:v>
                </c:pt>
                <c:pt idx="6">
                  <c:v>0.21721649484536082</c:v>
                </c:pt>
                <c:pt idx="7">
                  <c:v>0.2327319587628866</c:v>
                </c:pt>
                <c:pt idx="8">
                  <c:v>0.16756701030927837</c:v>
                </c:pt>
                <c:pt idx="9">
                  <c:v>0.14584536082474228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1-4FF9-B346-80E32CEE9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70"/>
        <c:axId val="1494191232"/>
        <c:axId val="1494203296"/>
      </c:barChart>
      <c:catAx>
        <c:axId val="14941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4203296"/>
        <c:crosses val="autoZero"/>
        <c:auto val="1"/>
        <c:lblAlgn val="ctr"/>
        <c:lblOffset val="100"/>
        <c:noMultiLvlLbl val="0"/>
      </c:catAx>
      <c:valAx>
        <c:axId val="14942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41912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66203410567019E-2"/>
          <c:y val="8.070185634337676E-2"/>
          <c:w val="0.91025408444927447"/>
          <c:h val="0.4946574395846179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Figure_1_18!$E$44</c:f>
              <c:strCache>
                <c:ptCount val="1"/>
                <c:pt idx="0">
                  <c:v>Gini después de impuestos y transferencias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CD73-425A-9BB6-984EFF59145D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CD73-425A-9BB6-984EFF59145D}"/>
              </c:ext>
            </c:extLst>
          </c:dPt>
          <c:cat>
            <c:strRef>
              <c:f>Figure_1_18!$C$45:$C$81</c:f>
              <c:strCache>
                <c:ptCount val="37"/>
                <c:pt idx="0">
                  <c:v>SVK</c:v>
                </c:pt>
                <c:pt idx="1">
                  <c:v>SVN</c:v>
                </c:pt>
                <c:pt idx="2">
                  <c:v>CZE</c:v>
                </c:pt>
                <c:pt idx="3">
                  <c:v>ISL</c:v>
                </c:pt>
                <c:pt idx="4">
                  <c:v>DNK</c:v>
                </c:pt>
                <c:pt idx="5">
                  <c:v>BEL</c:v>
                </c:pt>
                <c:pt idx="6">
                  <c:v>SWE</c:v>
                </c:pt>
                <c:pt idx="7">
                  <c:v>NOR</c:v>
                </c:pt>
                <c:pt idx="8">
                  <c:v>FIN</c:v>
                </c:pt>
                <c:pt idx="9">
                  <c:v>AUT</c:v>
                </c:pt>
                <c:pt idx="10">
                  <c:v>POL</c:v>
                </c:pt>
                <c:pt idx="11">
                  <c:v>NLD</c:v>
                </c:pt>
                <c:pt idx="12">
                  <c:v>CHE</c:v>
                </c:pt>
                <c:pt idx="13">
                  <c:v>EST</c:v>
                </c:pt>
                <c:pt idx="14">
                  <c:v>IRL</c:v>
                </c:pt>
                <c:pt idx="15">
                  <c:v>HUN</c:v>
                </c:pt>
                <c:pt idx="16">
                  <c:v>DEU</c:v>
                </c:pt>
                <c:pt idx="17">
                  <c:v>FRA</c:v>
                </c:pt>
                <c:pt idx="18">
                  <c:v>AUS</c:v>
                </c:pt>
                <c:pt idx="19">
                  <c:v>OECD</c:v>
                </c:pt>
                <c:pt idx="20">
                  <c:v>CAN</c:v>
                </c:pt>
                <c:pt idx="21">
                  <c:v>PRT</c:v>
                </c:pt>
                <c:pt idx="22">
                  <c:v>ISR</c:v>
                </c:pt>
                <c:pt idx="23">
                  <c:v>LUX</c:v>
                </c:pt>
                <c:pt idx="24">
                  <c:v>GRC</c:v>
                </c:pt>
                <c:pt idx="25">
                  <c:v>JPN</c:v>
                </c:pt>
                <c:pt idx="26">
                  <c:v>ESP</c:v>
                </c:pt>
                <c:pt idx="27">
                  <c:v>KOR</c:v>
                </c:pt>
                <c:pt idx="28">
                  <c:v>ITA</c:v>
                </c:pt>
                <c:pt idx="29">
                  <c:v>LVA</c:v>
                </c:pt>
                <c:pt idx="30">
                  <c:v>NZL</c:v>
                </c:pt>
                <c:pt idx="31">
                  <c:v>GBR</c:v>
                </c:pt>
                <c:pt idx="32">
                  <c:v>LTU</c:v>
                </c:pt>
                <c:pt idx="33">
                  <c:v>USA</c:v>
                </c:pt>
                <c:pt idx="34">
                  <c:v>TUR</c:v>
                </c:pt>
                <c:pt idx="35">
                  <c:v>CHL</c:v>
                </c:pt>
                <c:pt idx="36">
                  <c:v>MEX</c:v>
                </c:pt>
              </c:strCache>
            </c:strRef>
          </c:cat>
          <c:val>
            <c:numRef>
              <c:f>Figure_1_18!$E$45:$E$81</c:f>
              <c:numCache>
                <c:formatCode>_(* #,##0.00_);_(* \(#,##0.00\);_(* "-"??_);_(@_)</c:formatCode>
                <c:ptCount val="37"/>
                <c:pt idx="0">
                  <c:v>0.215</c:v>
                </c:pt>
                <c:pt idx="1">
                  <c:v>0.24099999999999999</c:v>
                </c:pt>
                <c:pt idx="2">
                  <c:v>0.24299999999999999</c:v>
                </c:pt>
                <c:pt idx="3">
                  <c:v>0.25600000000000001</c:v>
                </c:pt>
                <c:pt idx="4">
                  <c:v>0.26300000000000001</c:v>
                </c:pt>
                <c:pt idx="5">
                  <c:v>0.26300000000000001</c:v>
                </c:pt>
                <c:pt idx="6">
                  <c:v>0.26600000000000001</c:v>
                </c:pt>
                <c:pt idx="7">
                  <c:v>0.27300000000000002</c:v>
                </c:pt>
                <c:pt idx="8">
                  <c:v>0.27500000000000002</c:v>
                </c:pt>
                <c:pt idx="9">
                  <c:v>0.27700000000000002</c:v>
                </c:pt>
                <c:pt idx="10">
                  <c:v>0.28100000000000003</c:v>
                </c:pt>
                <c:pt idx="11">
                  <c:v>0.28899999999999998</c:v>
                </c:pt>
                <c:pt idx="12">
                  <c:v>0.28999999999999998</c:v>
                </c:pt>
                <c:pt idx="13">
                  <c:v>0.29199999999999998</c:v>
                </c:pt>
                <c:pt idx="14">
                  <c:v>0.29299999999999998</c:v>
                </c:pt>
                <c:pt idx="15">
                  <c:v>0.29399999999999998</c:v>
                </c:pt>
                <c:pt idx="16">
                  <c:v>0.29599999999999999</c:v>
                </c:pt>
                <c:pt idx="17">
                  <c:v>0.29599999999999999</c:v>
                </c:pt>
                <c:pt idx="18">
                  <c:v>0.313</c:v>
                </c:pt>
                <c:pt idx="19">
                  <c:v>0.31388888888888888</c:v>
                </c:pt>
                <c:pt idx="20">
                  <c:v>0.314</c:v>
                </c:pt>
                <c:pt idx="21">
                  <c:v>0.314</c:v>
                </c:pt>
                <c:pt idx="22">
                  <c:v>0.33</c:v>
                </c:pt>
                <c:pt idx="23">
                  <c:v>0.33</c:v>
                </c:pt>
                <c:pt idx="24">
                  <c:v>0.33100000000000002</c:v>
                </c:pt>
                <c:pt idx="25">
                  <c:v>0.33200000000000002</c:v>
                </c:pt>
                <c:pt idx="26">
                  <c:v>0.33600000000000002</c:v>
                </c:pt>
                <c:pt idx="27">
                  <c:v>0.33800000000000002</c:v>
                </c:pt>
                <c:pt idx="28">
                  <c:v>0.34</c:v>
                </c:pt>
                <c:pt idx="29">
                  <c:v>0.34200000000000003</c:v>
                </c:pt>
                <c:pt idx="30">
                  <c:v>0.34699999999999998</c:v>
                </c:pt>
                <c:pt idx="31">
                  <c:v>0.36099999999999999</c:v>
                </c:pt>
                <c:pt idx="32">
                  <c:v>0.36199999999999999</c:v>
                </c:pt>
                <c:pt idx="33">
                  <c:v>0.38300000000000001</c:v>
                </c:pt>
                <c:pt idx="34">
                  <c:v>0.39800000000000002</c:v>
                </c:pt>
                <c:pt idx="35">
                  <c:v>0.45900000000000002</c:v>
                </c:pt>
                <c:pt idx="36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3-425A-9BB6-984EFF591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70"/>
        <c:axId val="3"/>
        <c:axId val="4"/>
      </c:barChart>
      <c:lineChart>
        <c:grouping val="standard"/>
        <c:varyColors val="0"/>
        <c:ser>
          <c:idx val="0"/>
          <c:order val="0"/>
          <c:tx>
            <c:strRef>
              <c:f>Figure_1_18!$D$44</c:f>
              <c:strCache>
                <c:ptCount val="1"/>
                <c:pt idx="0">
                  <c:v>Gini antes de impuestos y transferencias</c:v>
                </c:pt>
              </c:strCache>
            </c:strRef>
          </c:tx>
          <c:spPr>
            <a:ln w="3175">
              <a:noFill/>
              <a:prstDash val="solid"/>
            </a:ln>
          </c:spPr>
          <c:marker>
            <c:symbol val="diamond"/>
            <c:size val="8"/>
            <c:spPr>
              <a:solidFill>
                <a:srgbClr val="00B0F0"/>
              </a:solidFill>
              <a:ln>
                <a:noFill/>
              </a:ln>
            </c:spPr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CD73-425A-9BB6-984EFF59145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6-CD73-425A-9BB6-984EFF59145D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7-CD73-425A-9BB6-984EFF59145D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8-CD73-425A-9BB6-984EFF59145D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9-CD73-425A-9BB6-984EFF59145D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CD73-425A-9BB6-984EFF59145D}"/>
              </c:ext>
            </c:extLst>
          </c:dPt>
          <c:dPt>
            <c:idx val="19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D73-425A-9BB6-984EFF59145D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C-CD73-425A-9BB6-984EFF59145D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D-CD73-425A-9BB6-984EFF59145D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E-CD73-425A-9BB6-984EFF59145D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0F-CD73-425A-9BB6-984EFF59145D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CD73-425A-9BB6-984EFF59145D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1-CD73-425A-9BB6-984EFF59145D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12-CD73-425A-9BB6-984EFF59145D}"/>
              </c:ext>
            </c:extLst>
          </c:dPt>
          <c:dPt>
            <c:idx val="35"/>
            <c:marker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D73-425A-9BB6-984EFF59145D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14-CD73-425A-9BB6-984EFF59145D}"/>
              </c:ext>
            </c:extLst>
          </c:dPt>
          <c:cat>
            <c:strRef>
              <c:f>Figure_1_18!$B$45:$B$81</c:f>
              <c:strCache>
                <c:ptCount val="37"/>
                <c:pt idx="0">
                  <c:v>Eslovaquia</c:v>
                </c:pt>
                <c:pt idx="1">
                  <c:v>Eslovenia</c:v>
                </c:pt>
                <c:pt idx="2">
                  <c:v>Rep. Checa</c:v>
                </c:pt>
                <c:pt idx="3">
                  <c:v>Islandia</c:v>
                </c:pt>
                <c:pt idx="4">
                  <c:v>Dinamarca</c:v>
                </c:pt>
                <c:pt idx="5">
                  <c:v>Bélgica</c:v>
                </c:pt>
                <c:pt idx="6">
                  <c:v>Suecia</c:v>
                </c:pt>
                <c:pt idx="7">
                  <c:v>Noruega</c:v>
                </c:pt>
                <c:pt idx="8">
                  <c:v>Finalndia</c:v>
                </c:pt>
                <c:pt idx="9">
                  <c:v>Austria</c:v>
                </c:pt>
                <c:pt idx="10">
                  <c:v>Polonia</c:v>
                </c:pt>
                <c:pt idx="11">
                  <c:v>Holanda</c:v>
                </c:pt>
                <c:pt idx="12">
                  <c:v>Suiza</c:v>
                </c:pt>
                <c:pt idx="13">
                  <c:v>Estonia</c:v>
                </c:pt>
                <c:pt idx="14">
                  <c:v>Irlanda</c:v>
                </c:pt>
                <c:pt idx="15">
                  <c:v>Hungría</c:v>
                </c:pt>
                <c:pt idx="16">
                  <c:v>Alemania</c:v>
                </c:pt>
                <c:pt idx="17">
                  <c:v>Francia</c:v>
                </c:pt>
                <c:pt idx="18">
                  <c:v>Australia</c:v>
                </c:pt>
                <c:pt idx="19">
                  <c:v>OCDE</c:v>
                </c:pt>
                <c:pt idx="20">
                  <c:v>Canadá</c:v>
                </c:pt>
                <c:pt idx="21">
                  <c:v>Portugal</c:v>
                </c:pt>
                <c:pt idx="22">
                  <c:v>Israel</c:v>
                </c:pt>
                <c:pt idx="23">
                  <c:v>Luxemburgo</c:v>
                </c:pt>
                <c:pt idx="24">
                  <c:v>Grecia</c:v>
                </c:pt>
                <c:pt idx="25">
                  <c:v>Japón</c:v>
                </c:pt>
                <c:pt idx="26">
                  <c:v>España</c:v>
                </c:pt>
                <c:pt idx="27">
                  <c:v>Corea del Sur</c:v>
                </c:pt>
                <c:pt idx="28">
                  <c:v>Italia</c:v>
                </c:pt>
                <c:pt idx="29">
                  <c:v>Letonia</c:v>
                </c:pt>
                <c:pt idx="30">
                  <c:v>Nueva Zelanda</c:v>
                </c:pt>
                <c:pt idx="31">
                  <c:v>Reino Unido</c:v>
                </c:pt>
                <c:pt idx="32">
                  <c:v>Lituania</c:v>
                </c:pt>
                <c:pt idx="33">
                  <c:v>Estados Unidos</c:v>
                </c:pt>
                <c:pt idx="34">
                  <c:v>Turquía</c:v>
                </c:pt>
                <c:pt idx="35">
                  <c:v>Chile</c:v>
                </c:pt>
                <c:pt idx="36">
                  <c:v>México</c:v>
                </c:pt>
              </c:strCache>
            </c:strRef>
          </c:cat>
          <c:val>
            <c:numRef>
              <c:f>Figure_1_18!$D$45:$D$81</c:f>
              <c:numCache>
                <c:formatCode>_(* #,##0.00_);_(* \(#,##0.00\);_(* "-"??_);_(@_)</c:formatCode>
                <c:ptCount val="37"/>
                <c:pt idx="0">
                  <c:v>0.318</c:v>
                </c:pt>
                <c:pt idx="1">
                  <c:v>0.379</c:v>
                </c:pt>
                <c:pt idx="2">
                  <c:v>0.34699999999999998</c:v>
                </c:pt>
                <c:pt idx="3">
                  <c:v>0.33100000000000002</c:v>
                </c:pt>
                <c:pt idx="4">
                  <c:v>0.40500000000000003</c:v>
                </c:pt>
                <c:pt idx="5">
                  <c:v>0.41199999999999998</c:v>
                </c:pt>
                <c:pt idx="6">
                  <c:v>0.35899999999999999</c:v>
                </c:pt>
                <c:pt idx="7">
                  <c:v>0.38700000000000001</c:v>
                </c:pt>
                <c:pt idx="8">
                  <c:v>0.42899999999999999</c:v>
                </c:pt>
                <c:pt idx="9">
                  <c:v>0.41899999999999998</c:v>
                </c:pt>
                <c:pt idx="10">
                  <c:v>0.39400000000000002</c:v>
                </c:pt>
                <c:pt idx="11">
                  <c:v>0.40799999999999997</c:v>
                </c:pt>
                <c:pt idx="12">
                  <c:v>0.34</c:v>
                </c:pt>
                <c:pt idx="13">
                  <c:v>0.36899999999999999</c:v>
                </c:pt>
                <c:pt idx="14">
                  <c:v>0.47899999999999998</c:v>
                </c:pt>
                <c:pt idx="15">
                  <c:v>0.40500000000000003</c:v>
                </c:pt>
                <c:pt idx="16">
                  <c:v>0.41</c:v>
                </c:pt>
                <c:pt idx="17">
                  <c:v>0.45100000000000001</c:v>
                </c:pt>
                <c:pt idx="18">
                  <c:v>0.41699999999999998</c:v>
                </c:pt>
                <c:pt idx="19">
                  <c:v>0.41369444444444448</c:v>
                </c:pt>
                <c:pt idx="20">
                  <c:v>0.40600000000000003</c:v>
                </c:pt>
                <c:pt idx="21">
                  <c:v>0.443</c:v>
                </c:pt>
                <c:pt idx="22">
                  <c:v>0.41599999999999998</c:v>
                </c:pt>
                <c:pt idx="23">
                  <c:v>0.45300000000000001</c:v>
                </c:pt>
                <c:pt idx="24">
                  <c:v>0.46700000000000003</c:v>
                </c:pt>
                <c:pt idx="25">
                  <c:v>0.40699999999999997</c:v>
                </c:pt>
                <c:pt idx="26">
                  <c:v>0.45100000000000001</c:v>
                </c:pt>
                <c:pt idx="27">
                  <c:v>0.373</c:v>
                </c:pt>
                <c:pt idx="28">
                  <c:v>0.441</c:v>
                </c:pt>
                <c:pt idx="29">
                  <c:v>0.41599999999999998</c:v>
                </c:pt>
                <c:pt idx="30">
                  <c:v>0.41699999999999998</c:v>
                </c:pt>
                <c:pt idx="31">
                  <c:v>0.45900000000000002</c:v>
                </c:pt>
                <c:pt idx="32">
                  <c:v>0.436</c:v>
                </c:pt>
                <c:pt idx="33">
                  <c:v>0.46800000000000003</c:v>
                </c:pt>
                <c:pt idx="34">
                  <c:v>0.41799999999999998</c:v>
                </c:pt>
                <c:pt idx="35">
                  <c:v>0.48399999999999999</c:v>
                </c:pt>
                <c:pt idx="36">
                  <c:v>0.47899999999999998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D73-425A-9BB6-984EFF591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477816"/>
        <c:axId val="1"/>
      </c:lineChart>
      <c:catAx>
        <c:axId val="53147781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s-CL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0.5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solidFill>
              <a:schemeClr val="accent1"/>
            </a:solidFill>
          </a:ln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531477816"/>
        <c:crosses val="autoZero"/>
        <c:crossBetween val="between"/>
        <c:majorUnit val="0.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At val="0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1"/>
        <c:axPos val="r"/>
        <c:numFmt formatCode="General" sourceLinked="0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9218773774825824E-3"/>
          <c:y val="0.8641569148783218"/>
          <c:w val="0.96273254415391052"/>
          <c:h val="0.11277840686031916"/>
        </c:manualLayout>
      </c:layout>
      <c:overlay val="0"/>
      <c:txPr>
        <a:bodyPr/>
        <a:lstStyle/>
        <a:p>
          <a:pPr>
            <a:defRPr sz="1300"/>
          </a:pPr>
          <a:endParaRPr lang="es-CL"/>
        </a:p>
      </c:txPr>
    </c:legend>
    <c:plotVisOnly val="1"/>
    <c:dispBlanksAs val="gap"/>
    <c:showDLblsOverMax val="1"/>
  </c:chart>
  <c:spPr>
    <a:noFill/>
    <a:ln w="6350">
      <a:noFill/>
    </a:ln>
  </c:spPr>
  <c:txPr>
    <a:bodyPr/>
    <a:lstStyle/>
    <a:p>
      <a:pPr>
        <a:defRPr sz="1400" b="0"/>
      </a:pPr>
      <a:endParaRPr lang="es-C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9-4A3C-9DFF-BABF65EF1E2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9-4A3C-9DFF-BABF65EF1E29}"/>
              </c:ext>
            </c:extLst>
          </c:dPt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39-4A3C-9DFF-BABF65EF1E29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9-4A3C-9DFF-BABF65EF1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P_T!$B$2:$B$37</c:f>
              <c:strCache>
                <c:ptCount val="36"/>
                <c:pt idx="0">
                  <c:v>Colombia</c:v>
                </c:pt>
                <c:pt idx="1">
                  <c:v>Costa Rica</c:v>
                </c:pt>
                <c:pt idx="2">
                  <c:v>Chile</c:v>
                </c:pt>
                <c:pt idx="3">
                  <c:v>Turquía</c:v>
                </c:pt>
                <c:pt idx="4">
                  <c:v>México</c:v>
                </c:pt>
                <c:pt idx="5">
                  <c:v>Eslovaquia</c:v>
                </c:pt>
                <c:pt idx="6">
                  <c:v>Rep. Checa</c:v>
                </c:pt>
                <c:pt idx="7">
                  <c:v>Polonia</c:v>
                </c:pt>
                <c:pt idx="8">
                  <c:v>Corea del Sur</c:v>
                </c:pt>
                <c:pt idx="9">
                  <c:v>Hungría</c:v>
                </c:pt>
                <c:pt idx="10">
                  <c:v>Eslovenia</c:v>
                </c:pt>
                <c:pt idx="11">
                  <c:v>Japón</c:v>
                </c:pt>
                <c:pt idx="12">
                  <c:v>Letonia</c:v>
                </c:pt>
                <c:pt idx="13">
                  <c:v>Estonia</c:v>
                </c:pt>
                <c:pt idx="14">
                  <c:v>Israel</c:v>
                </c:pt>
                <c:pt idx="15">
                  <c:v>Irlanda</c:v>
                </c:pt>
                <c:pt idx="16">
                  <c:v>Portugal</c:v>
                </c:pt>
                <c:pt idx="17">
                  <c:v>Lituania</c:v>
                </c:pt>
                <c:pt idx="18">
                  <c:v>OCDE</c:v>
                </c:pt>
                <c:pt idx="19">
                  <c:v>Suiza</c:v>
                </c:pt>
                <c:pt idx="20">
                  <c:v>España</c:v>
                </c:pt>
                <c:pt idx="21">
                  <c:v>Holanda</c:v>
                </c:pt>
                <c:pt idx="22">
                  <c:v>Austria</c:v>
                </c:pt>
                <c:pt idx="23">
                  <c:v>R. Unido</c:v>
                </c:pt>
                <c:pt idx="24">
                  <c:v>Francia</c:v>
                </c:pt>
                <c:pt idx="25">
                  <c:v>Luxemburgo</c:v>
                </c:pt>
                <c:pt idx="26">
                  <c:v>Alemania</c:v>
                </c:pt>
                <c:pt idx="27">
                  <c:v>EEUU</c:v>
                </c:pt>
                <c:pt idx="28">
                  <c:v>Noruega</c:v>
                </c:pt>
                <c:pt idx="29">
                  <c:v>Italia</c:v>
                </c:pt>
                <c:pt idx="30">
                  <c:v>Bélgica</c:v>
                </c:pt>
                <c:pt idx="31">
                  <c:v>Suecia</c:v>
                </c:pt>
                <c:pt idx="32">
                  <c:v>Canadá</c:v>
                </c:pt>
                <c:pt idx="33">
                  <c:v>Finlandia</c:v>
                </c:pt>
                <c:pt idx="34">
                  <c:v>Islandia</c:v>
                </c:pt>
                <c:pt idx="35">
                  <c:v>Dinamarca</c:v>
                </c:pt>
              </c:strCache>
            </c:strRef>
          </c:cat>
          <c:val>
            <c:numRef>
              <c:f>P_T!$H$2:$H$37</c:f>
              <c:numCache>
                <c:formatCode>#,##0.0</c:formatCode>
                <c:ptCount val="36"/>
                <c:pt idx="0">
                  <c:v>1.294</c:v>
                </c:pt>
                <c:pt idx="1">
                  <c:v>1.5449999999999999</c:v>
                </c:pt>
                <c:pt idx="2" formatCode="#,##0.00">
                  <c:v>1.9830000000000001</c:v>
                </c:pt>
                <c:pt idx="3">
                  <c:v>3.1469999999999998</c:v>
                </c:pt>
                <c:pt idx="4">
                  <c:v>3.774</c:v>
                </c:pt>
                <c:pt idx="5">
                  <c:v>3.79</c:v>
                </c:pt>
                <c:pt idx="6">
                  <c:v>4.6479999999999997</c:v>
                </c:pt>
                <c:pt idx="7">
                  <c:v>5.1849999999999996</c:v>
                </c:pt>
                <c:pt idx="8">
                  <c:v>5.2629999999999999</c:v>
                </c:pt>
                <c:pt idx="9">
                  <c:v>5.2949999999999999</c:v>
                </c:pt>
                <c:pt idx="10">
                  <c:v>5.399</c:v>
                </c:pt>
                <c:pt idx="11">
                  <c:v>6.0229999999999997</c:v>
                </c:pt>
                <c:pt idx="12">
                  <c:v>6.0949999999999998</c:v>
                </c:pt>
                <c:pt idx="13">
                  <c:v>6.1580000000000004</c:v>
                </c:pt>
                <c:pt idx="14">
                  <c:v>6.5780000000000003</c:v>
                </c:pt>
                <c:pt idx="15">
                  <c:v>6.61</c:v>
                </c:pt>
                <c:pt idx="16">
                  <c:v>6.915</c:v>
                </c:pt>
                <c:pt idx="17">
                  <c:v>7.1870000000000003</c:v>
                </c:pt>
                <c:pt idx="18">
                  <c:v>8.4</c:v>
                </c:pt>
                <c:pt idx="19">
                  <c:v>8.4689999999999994</c:v>
                </c:pt>
                <c:pt idx="20">
                  <c:v>8.6989999999999998</c:v>
                </c:pt>
                <c:pt idx="21">
                  <c:v>9.0530000000000008</c:v>
                </c:pt>
                <c:pt idx="22">
                  <c:v>9.2579999999999991</c:v>
                </c:pt>
                <c:pt idx="23">
                  <c:v>9.4600000000000009</c:v>
                </c:pt>
                <c:pt idx="24">
                  <c:v>9.5609999999999999</c:v>
                </c:pt>
                <c:pt idx="25">
                  <c:v>9.7460000000000004</c:v>
                </c:pt>
                <c:pt idx="26">
                  <c:v>10.364000000000001</c:v>
                </c:pt>
                <c:pt idx="27">
                  <c:v>10.487</c:v>
                </c:pt>
                <c:pt idx="28">
                  <c:v>11.262</c:v>
                </c:pt>
                <c:pt idx="29">
                  <c:v>11.542999999999999</c:v>
                </c:pt>
                <c:pt idx="30">
                  <c:v>11.916</c:v>
                </c:pt>
                <c:pt idx="31">
                  <c:v>12.396000000000001</c:v>
                </c:pt>
                <c:pt idx="32">
                  <c:v>12.497</c:v>
                </c:pt>
                <c:pt idx="33">
                  <c:v>12.58</c:v>
                </c:pt>
                <c:pt idx="34">
                  <c:v>15.271000000000001</c:v>
                </c:pt>
                <c:pt idx="35">
                  <c:v>25.236000000000001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7-461A-AA50-9ACEB7223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70"/>
        <c:axId val="840234832"/>
        <c:axId val="840232336"/>
      </c:barChart>
      <c:catAx>
        <c:axId val="84023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40232336"/>
        <c:crosses val="autoZero"/>
        <c:auto val="1"/>
        <c:lblAlgn val="ctr"/>
        <c:lblOffset val="100"/>
        <c:tickLblSkip val="1"/>
        <c:noMultiLvlLbl val="0"/>
      </c:catAx>
      <c:valAx>
        <c:axId val="84023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4023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58DAA-E423-41D4-83E2-15FF91D809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0D7CF38-7838-437F-AB6A-8224CDB0907F}">
      <dgm:prSet custT="1"/>
      <dgm:spPr/>
      <dgm:t>
        <a:bodyPr/>
        <a:lstStyle/>
        <a:p>
          <a:r>
            <a:rPr lang="es-CL" sz="1200" dirty="0"/>
            <a:t>El 74% cree que el Estado debe reducir las diferencias entre ricos y pobres. Sin embargo…</a:t>
          </a:r>
        </a:p>
      </dgm:t>
    </dgm:pt>
    <dgm:pt modelId="{65F35840-5CC3-4FBA-8515-0D27331DCC1A}" type="parTrans" cxnId="{3247F9D3-7D3F-4365-9266-1051D8B7207C}">
      <dgm:prSet/>
      <dgm:spPr/>
      <dgm:t>
        <a:bodyPr/>
        <a:lstStyle/>
        <a:p>
          <a:endParaRPr lang="es-CL" sz="1200"/>
        </a:p>
      </dgm:t>
    </dgm:pt>
    <dgm:pt modelId="{07D23FE1-5A74-458A-974D-9B333D963EF2}" type="sibTrans" cxnId="{3247F9D3-7D3F-4365-9266-1051D8B7207C}">
      <dgm:prSet/>
      <dgm:spPr/>
      <dgm:t>
        <a:bodyPr/>
        <a:lstStyle/>
        <a:p>
          <a:endParaRPr lang="es-CL" sz="1200"/>
        </a:p>
      </dgm:t>
    </dgm:pt>
    <dgm:pt modelId="{F45E1E2D-6923-4ACA-A342-3A8827EDBD16}">
      <dgm:prSet custT="1"/>
      <dgm:spPr/>
      <dgm:t>
        <a:bodyPr/>
        <a:lstStyle/>
        <a:p>
          <a:pPr rtl="0"/>
          <a:r>
            <a:rPr lang="es-CL" sz="1200" dirty="0"/>
            <a:t>El 84% cree que el sistema tributario beneficia a los más ricos y es injusto con </a:t>
          </a:r>
          <a:r>
            <a:rPr lang="es-CL" sz="1200" dirty="0">
              <a:latin typeface="Calibri Light" panose="020F0302020204030204"/>
            </a:rPr>
            <a:t>las y los</a:t>
          </a:r>
          <a:r>
            <a:rPr lang="es-CL" sz="1200" dirty="0"/>
            <a:t> trabajadores comunes y corrientes.</a:t>
          </a:r>
        </a:p>
      </dgm:t>
    </dgm:pt>
    <dgm:pt modelId="{A9DFC8A3-D32F-4A1F-8737-26A19B68BEBD}" type="parTrans" cxnId="{973DFB52-E963-454E-BD4E-659AF6B6D3DE}">
      <dgm:prSet/>
      <dgm:spPr/>
      <dgm:t>
        <a:bodyPr/>
        <a:lstStyle/>
        <a:p>
          <a:endParaRPr lang="es-CL" sz="1200"/>
        </a:p>
      </dgm:t>
    </dgm:pt>
    <dgm:pt modelId="{801888C7-307F-480C-A511-B18C6CAC422D}" type="sibTrans" cxnId="{973DFB52-E963-454E-BD4E-659AF6B6D3DE}">
      <dgm:prSet/>
      <dgm:spPr/>
      <dgm:t>
        <a:bodyPr/>
        <a:lstStyle/>
        <a:p>
          <a:endParaRPr lang="es-CL" sz="1200"/>
        </a:p>
      </dgm:t>
    </dgm:pt>
    <dgm:pt modelId="{0EB6BB96-3527-4F3E-AACF-99E8E23CA620}">
      <dgm:prSet custT="1"/>
      <dgm:spPr/>
      <dgm:t>
        <a:bodyPr/>
        <a:lstStyle/>
        <a:p>
          <a:r>
            <a:rPr lang="es-ES" sz="1200" dirty="0"/>
            <a:t>El 78% opina que hay tantos vacíos en favor de los más ricos que se justifica el no pago de impuestos por parte del resto.</a:t>
          </a:r>
          <a:endParaRPr lang="es-CL" sz="1200" dirty="0"/>
        </a:p>
      </dgm:t>
    </dgm:pt>
    <dgm:pt modelId="{B3F3B142-A259-4B2E-874F-6DEA377D1BE5}" type="parTrans" cxnId="{03AE2F03-4B8F-48AB-AB66-7055956644C1}">
      <dgm:prSet/>
      <dgm:spPr/>
      <dgm:t>
        <a:bodyPr/>
        <a:lstStyle/>
        <a:p>
          <a:endParaRPr lang="es-CL" sz="1200"/>
        </a:p>
      </dgm:t>
    </dgm:pt>
    <dgm:pt modelId="{2AF57D5A-61E4-4EAC-B7D6-BCF77F5A4AEA}" type="sibTrans" cxnId="{03AE2F03-4B8F-48AB-AB66-7055956644C1}">
      <dgm:prSet/>
      <dgm:spPr/>
      <dgm:t>
        <a:bodyPr/>
        <a:lstStyle/>
        <a:p>
          <a:endParaRPr lang="es-CL" sz="1200"/>
        </a:p>
      </dgm:t>
    </dgm:pt>
    <dgm:pt modelId="{7E97656C-D917-4E50-976B-F2DDA7EF11DB}">
      <dgm:prSet custT="1"/>
      <dgm:spPr/>
      <dgm:t>
        <a:bodyPr/>
        <a:lstStyle/>
        <a:p>
          <a:pPr rtl="0"/>
          <a:r>
            <a:rPr lang="es-CL" sz="1200" dirty="0"/>
            <a:t>El 63%</a:t>
          </a:r>
          <a:r>
            <a:rPr lang="es-CL" sz="1200" dirty="0">
              <a:latin typeface="Calibri Light" panose="020F0302020204030204"/>
            </a:rPr>
            <a:t> </a:t>
          </a:r>
          <a:r>
            <a:rPr lang="es-CL" sz="1200" dirty="0"/>
            <a:t>manifiesta que no hay justicia en la distribución de las cargas tributarias.</a:t>
          </a:r>
          <a:r>
            <a:rPr lang="es-CL" sz="1200" dirty="0">
              <a:latin typeface="Calibri Light" panose="020F0302020204030204"/>
            </a:rPr>
            <a:t> </a:t>
          </a:r>
          <a:endParaRPr lang="es-CL" sz="1200" dirty="0"/>
        </a:p>
      </dgm:t>
    </dgm:pt>
    <dgm:pt modelId="{3A7A93ED-1D5E-4C25-9F83-C65D3612790D}" type="parTrans" cxnId="{4D469FED-A9E6-40EC-9DEA-7F89293F309E}">
      <dgm:prSet/>
      <dgm:spPr/>
      <dgm:t>
        <a:bodyPr/>
        <a:lstStyle/>
        <a:p>
          <a:endParaRPr lang="es-CL" sz="1200"/>
        </a:p>
      </dgm:t>
    </dgm:pt>
    <dgm:pt modelId="{F2379733-CDB0-4B09-AC06-A815C029E709}" type="sibTrans" cxnId="{4D469FED-A9E6-40EC-9DEA-7F89293F309E}">
      <dgm:prSet/>
      <dgm:spPr/>
      <dgm:t>
        <a:bodyPr/>
        <a:lstStyle/>
        <a:p>
          <a:endParaRPr lang="es-CL" sz="1200"/>
        </a:p>
      </dgm:t>
    </dgm:pt>
    <dgm:pt modelId="{3330F744-653E-44AA-BE11-E3C8C0D420C1}" type="pres">
      <dgm:prSet presAssocID="{0FE58DAA-E423-41D4-83E2-15FF91D809DE}" presName="CompostProcess" presStyleCnt="0">
        <dgm:presLayoutVars>
          <dgm:dir/>
          <dgm:resizeHandles val="exact"/>
        </dgm:presLayoutVars>
      </dgm:prSet>
      <dgm:spPr/>
    </dgm:pt>
    <dgm:pt modelId="{43F6F5F5-7B06-4BFF-B5D5-19842BF88155}" type="pres">
      <dgm:prSet presAssocID="{0FE58DAA-E423-41D4-83E2-15FF91D809DE}" presName="arrow" presStyleLbl="bgShp" presStyleIdx="0" presStyleCnt="1" custLinFactNeighborX="-413" custLinFactNeighborY="-6406"/>
      <dgm:spPr/>
    </dgm:pt>
    <dgm:pt modelId="{397C77A3-2376-4BAB-901F-C66AA947ADF9}" type="pres">
      <dgm:prSet presAssocID="{0FE58DAA-E423-41D4-83E2-15FF91D809DE}" presName="linearProcess" presStyleCnt="0"/>
      <dgm:spPr/>
    </dgm:pt>
    <dgm:pt modelId="{B79DF333-CD26-4266-B1B3-09AFE12D103C}" type="pres">
      <dgm:prSet presAssocID="{A0D7CF38-7838-437F-AB6A-8224CDB0907F}" presName="textNode" presStyleLbl="node1" presStyleIdx="0" presStyleCnt="4">
        <dgm:presLayoutVars>
          <dgm:bulletEnabled val="1"/>
        </dgm:presLayoutVars>
      </dgm:prSet>
      <dgm:spPr/>
    </dgm:pt>
    <dgm:pt modelId="{2D64A64F-EFCC-466E-9696-749D28EFDFA4}" type="pres">
      <dgm:prSet presAssocID="{07D23FE1-5A74-458A-974D-9B333D963EF2}" presName="sibTrans" presStyleCnt="0"/>
      <dgm:spPr/>
    </dgm:pt>
    <dgm:pt modelId="{7F68F3A2-C501-44C1-A34A-3038EFE8DCE6}" type="pres">
      <dgm:prSet presAssocID="{7E97656C-D917-4E50-976B-F2DDA7EF11DB}" presName="textNode" presStyleLbl="node1" presStyleIdx="1" presStyleCnt="4">
        <dgm:presLayoutVars>
          <dgm:bulletEnabled val="1"/>
        </dgm:presLayoutVars>
      </dgm:prSet>
      <dgm:spPr/>
    </dgm:pt>
    <dgm:pt modelId="{0F1271C5-C050-4076-B16E-2278CBE28E1B}" type="pres">
      <dgm:prSet presAssocID="{F2379733-CDB0-4B09-AC06-A815C029E709}" presName="sibTrans" presStyleCnt="0"/>
      <dgm:spPr/>
    </dgm:pt>
    <dgm:pt modelId="{F10FECCD-9B7B-4F74-8478-92663C9D3B7F}" type="pres">
      <dgm:prSet presAssocID="{F45E1E2D-6923-4ACA-A342-3A8827EDBD16}" presName="textNode" presStyleLbl="node1" presStyleIdx="2" presStyleCnt="4">
        <dgm:presLayoutVars>
          <dgm:bulletEnabled val="1"/>
        </dgm:presLayoutVars>
      </dgm:prSet>
      <dgm:spPr/>
    </dgm:pt>
    <dgm:pt modelId="{8A63B2BA-A139-4B76-977A-050F53E4C369}" type="pres">
      <dgm:prSet presAssocID="{801888C7-307F-480C-A511-B18C6CAC422D}" presName="sibTrans" presStyleCnt="0"/>
      <dgm:spPr/>
    </dgm:pt>
    <dgm:pt modelId="{B36032D5-0996-4538-9A01-B851EE53B179}" type="pres">
      <dgm:prSet presAssocID="{0EB6BB96-3527-4F3E-AACF-99E8E23CA62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EF28901-6678-453B-A90B-4F2DCFAE5849}" type="presOf" srcId="{7E97656C-D917-4E50-976B-F2DDA7EF11DB}" destId="{7F68F3A2-C501-44C1-A34A-3038EFE8DCE6}" srcOrd="0" destOrd="0" presId="urn:microsoft.com/office/officeart/2005/8/layout/hProcess9"/>
    <dgm:cxn modelId="{03AE2F03-4B8F-48AB-AB66-7055956644C1}" srcId="{0FE58DAA-E423-41D4-83E2-15FF91D809DE}" destId="{0EB6BB96-3527-4F3E-AACF-99E8E23CA620}" srcOrd="3" destOrd="0" parTransId="{B3F3B142-A259-4B2E-874F-6DEA377D1BE5}" sibTransId="{2AF57D5A-61E4-4EAC-B7D6-BCF77F5A4AEA}"/>
    <dgm:cxn modelId="{344E0705-3615-4ED9-B819-7B35FCE89260}" type="presOf" srcId="{A0D7CF38-7838-437F-AB6A-8224CDB0907F}" destId="{B79DF333-CD26-4266-B1B3-09AFE12D103C}" srcOrd="0" destOrd="0" presId="urn:microsoft.com/office/officeart/2005/8/layout/hProcess9"/>
    <dgm:cxn modelId="{9AF8A45E-D4A5-41A0-BDEE-7A293188CD64}" type="presOf" srcId="{0FE58DAA-E423-41D4-83E2-15FF91D809DE}" destId="{3330F744-653E-44AA-BE11-E3C8C0D420C1}" srcOrd="0" destOrd="0" presId="urn:microsoft.com/office/officeart/2005/8/layout/hProcess9"/>
    <dgm:cxn modelId="{973DFB52-E963-454E-BD4E-659AF6B6D3DE}" srcId="{0FE58DAA-E423-41D4-83E2-15FF91D809DE}" destId="{F45E1E2D-6923-4ACA-A342-3A8827EDBD16}" srcOrd="2" destOrd="0" parTransId="{A9DFC8A3-D32F-4A1F-8737-26A19B68BEBD}" sibTransId="{801888C7-307F-480C-A511-B18C6CAC422D}"/>
    <dgm:cxn modelId="{F7C6B9AC-407A-45BC-B724-29FA7AED4169}" type="presOf" srcId="{F45E1E2D-6923-4ACA-A342-3A8827EDBD16}" destId="{F10FECCD-9B7B-4F74-8478-92663C9D3B7F}" srcOrd="0" destOrd="0" presId="urn:microsoft.com/office/officeart/2005/8/layout/hProcess9"/>
    <dgm:cxn modelId="{8BEA85C7-9C08-4A13-8D43-47FB64C0458A}" type="presOf" srcId="{0EB6BB96-3527-4F3E-AACF-99E8E23CA620}" destId="{B36032D5-0996-4538-9A01-B851EE53B179}" srcOrd="0" destOrd="0" presId="urn:microsoft.com/office/officeart/2005/8/layout/hProcess9"/>
    <dgm:cxn modelId="{3247F9D3-7D3F-4365-9266-1051D8B7207C}" srcId="{0FE58DAA-E423-41D4-83E2-15FF91D809DE}" destId="{A0D7CF38-7838-437F-AB6A-8224CDB0907F}" srcOrd="0" destOrd="0" parTransId="{65F35840-5CC3-4FBA-8515-0D27331DCC1A}" sibTransId="{07D23FE1-5A74-458A-974D-9B333D963EF2}"/>
    <dgm:cxn modelId="{4D469FED-A9E6-40EC-9DEA-7F89293F309E}" srcId="{0FE58DAA-E423-41D4-83E2-15FF91D809DE}" destId="{7E97656C-D917-4E50-976B-F2DDA7EF11DB}" srcOrd="1" destOrd="0" parTransId="{3A7A93ED-1D5E-4C25-9F83-C65D3612790D}" sibTransId="{F2379733-CDB0-4B09-AC06-A815C029E709}"/>
    <dgm:cxn modelId="{4BE08FD4-EECD-491C-9B70-76E73AA6BB77}" type="presParOf" srcId="{3330F744-653E-44AA-BE11-E3C8C0D420C1}" destId="{43F6F5F5-7B06-4BFF-B5D5-19842BF88155}" srcOrd="0" destOrd="0" presId="urn:microsoft.com/office/officeart/2005/8/layout/hProcess9"/>
    <dgm:cxn modelId="{3A89B69D-52AF-4460-9E2D-8F8A433D310B}" type="presParOf" srcId="{3330F744-653E-44AA-BE11-E3C8C0D420C1}" destId="{397C77A3-2376-4BAB-901F-C66AA947ADF9}" srcOrd="1" destOrd="0" presId="urn:microsoft.com/office/officeart/2005/8/layout/hProcess9"/>
    <dgm:cxn modelId="{1DDC3C0B-AF70-4B6F-9155-B1983825E154}" type="presParOf" srcId="{397C77A3-2376-4BAB-901F-C66AA947ADF9}" destId="{B79DF333-CD26-4266-B1B3-09AFE12D103C}" srcOrd="0" destOrd="0" presId="urn:microsoft.com/office/officeart/2005/8/layout/hProcess9"/>
    <dgm:cxn modelId="{37D58F44-E9F9-4C32-A915-82B4DDB97594}" type="presParOf" srcId="{397C77A3-2376-4BAB-901F-C66AA947ADF9}" destId="{2D64A64F-EFCC-466E-9696-749D28EFDFA4}" srcOrd="1" destOrd="0" presId="urn:microsoft.com/office/officeart/2005/8/layout/hProcess9"/>
    <dgm:cxn modelId="{FC852241-44DB-4F54-8857-E1E445A5E8EF}" type="presParOf" srcId="{397C77A3-2376-4BAB-901F-C66AA947ADF9}" destId="{7F68F3A2-C501-44C1-A34A-3038EFE8DCE6}" srcOrd="2" destOrd="0" presId="urn:microsoft.com/office/officeart/2005/8/layout/hProcess9"/>
    <dgm:cxn modelId="{C641C7CA-528C-4646-AD45-EFC914447779}" type="presParOf" srcId="{397C77A3-2376-4BAB-901F-C66AA947ADF9}" destId="{0F1271C5-C050-4076-B16E-2278CBE28E1B}" srcOrd="3" destOrd="0" presId="urn:microsoft.com/office/officeart/2005/8/layout/hProcess9"/>
    <dgm:cxn modelId="{A4D062DA-9CCC-425A-9B2D-62C12245E110}" type="presParOf" srcId="{397C77A3-2376-4BAB-901F-C66AA947ADF9}" destId="{F10FECCD-9B7B-4F74-8478-92663C9D3B7F}" srcOrd="4" destOrd="0" presId="urn:microsoft.com/office/officeart/2005/8/layout/hProcess9"/>
    <dgm:cxn modelId="{4AF641C8-C077-4DB0-B8E8-A23F9B071F31}" type="presParOf" srcId="{397C77A3-2376-4BAB-901F-C66AA947ADF9}" destId="{8A63B2BA-A139-4B76-977A-050F53E4C369}" srcOrd="5" destOrd="0" presId="urn:microsoft.com/office/officeart/2005/8/layout/hProcess9"/>
    <dgm:cxn modelId="{ACB25458-C13C-4D78-A6C3-C9F6290FC526}" type="presParOf" srcId="{397C77A3-2376-4BAB-901F-C66AA947ADF9}" destId="{B36032D5-0996-4538-9A01-B851EE53B17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58DAA-E423-41D4-83E2-15FF91D809DE}" type="doc">
      <dgm:prSet loTypeId="urn:microsoft.com/office/officeart/2005/8/layout/vList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0F6BF22-4263-4BB9-8173-B7F35495A133}">
      <dgm:prSet custT="1"/>
      <dgm:spPr/>
      <dgm:t>
        <a:bodyPr/>
        <a:lstStyle/>
        <a:p>
          <a:r>
            <a:rPr lang="es-ES" sz="1800" b="0" dirty="0"/>
            <a:t>Ampliación del Estado de Bienestar</a:t>
          </a:r>
          <a:endParaRPr lang="es-CL" sz="1800" b="0" dirty="0"/>
        </a:p>
      </dgm:t>
    </dgm:pt>
    <dgm:pt modelId="{1A88D949-AFF8-4FAC-BD02-F3E60FDE35C6}" type="parTrans" cxnId="{E8F96351-1CA5-4609-9D07-1B282BF37C92}">
      <dgm:prSet/>
      <dgm:spPr/>
      <dgm:t>
        <a:bodyPr/>
        <a:lstStyle/>
        <a:p>
          <a:endParaRPr lang="es-CL" sz="2000" b="0"/>
        </a:p>
      </dgm:t>
    </dgm:pt>
    <dgm:pt modelId="{BACC0958-4287-476F-9905-8132FB09BA73}" type="sibTrans" cxnId="{E8F96351-1CA5-4609-9D07-1B282BF37C92}">
      <dgm:prSet/>
      <dgm:spPr/>
      <dgm:t>
        <a:bodyPr/>
        <a:lstStyle/>
        <a:p>
          <a:endParaRPr lang="es-CL" sz="2000" b="0"/>
        </a:p>
      </dgm:t>
    </dgm:pt>
    <dgm:pt modelId="{E99573F1-17F5-4A8B-8126-AEF2AA18946F}">
      <dgm:prSet custT="1"/>
      <dgm:spPr/>
      <dgm:t>
        <a:bodyPr/>
        <a:lstStyle/>
        <a:p>
          <a:r>
            <a:rPr lang="es-ES" sz="1800" b="0" dirty="0"/>
            <a:t>Políticas de desarrollo productivo</a:t>
          </a:r>
          <a:endParaRPr lang="es-CL" sz="1800" b="0" dirty="0"/>
        </a:p>
      </dgm:t>
    </dgm:pt>
    <dgm:pt modelId="{6E144318-5704-4D32-972D-DBCBE9501441}" type="parTrans" cxnId="{86E9162B-5A68-47E0-8EEB-E3730239F328}">
      <dgm:prSet/>
      <dgm:spPr/>
      <dgm:t>
        <a:bodyPr/>
        <a:lstStyle/>
        <a:p>
          <a:endParaRPr lang="es-CL" sz="2000" b="0"/>
        </a:p>
      </dgm:t>
    </dgm:pt>
    <dgm:pt modelId="{EA73F3B6-4E9E-4B01-8DEF-C7FA5286FD89}" type="sibTrans" cxnId="{86E9162B-5A68-47E0-8EEB-E3730239F328}">
      <dgm:prSet/>
      <dgm:spPr/>
      <dgm:t>
        <a:bodyPr/>
        <a:lstStyle/>
        <a:p>
          <a:endParaRPr lang="es-CL" sz="2000" b="0"/>
        </a:p>
      </dgm:t>
    </dgm:pt>
    <dgm:pt modelId="{77256596-5F34-486C-9AE3-43B09B528838}">
      <dgm:prSet custT="1"/>
      <dgm:spPr/>
      <dgm:t>
        <a:bodyPr/>
        <a:lstStyle/>
        <a:p>
          <a:r>
            <a:rPr lang="es-ES" sz="1800" b="0" dirty="0"/>
            <a:t>Reforma fiscal para un bienestar sostenible</a:t>
          </a:r>
          <a:endParaRPr lang="es-CL" sz="1800" b="0" dirty="0"/>
        </a:p>
      </dgm:t>
    </dgm:pt>
    <dgm:pt modelId="{81EF617A-C611-4F63-9A91-88B2D149E894}" type="parTrans" cxnId="{ACADCC36-0E2E-4918-B651-A273786D031C}">
      <dgm:prSet/>
      <dgm:spPr/>
      <dgm:t>
        <a:bodyPr/>
        <a:lstStyle/>
        <a:p>
          <a:endParaRPr lang="es-CL" sz="2000" b="0"/>
        </a:p>
      </dgm:t>
    </dgm:pt>
    <dgm:pt modelId="{99F13B24-E90C-4507-87E8-1DE64CBA5F65}" type="sibTrans" cxnId="{ACADCC36-0E2E-4918-B651-A273786D031C}">
      <dgm:prSet/>
      <dgm:spPr/>
      <dgm:t>
        <a:bodyPr/>
        <a:lstStyle/>
        <a:p>
          <a:endParaRPr lang="es-CL" sz="2000" b="0"/>
        </a:p>
      </dgm:t>
    </dgm:pt>
    <dgm:pt modelId="{FF258E55-CE15-485F-BFB0-DD01A0A67407}">
      <dgm:prSet custT="1"/>
      <dgm:spPr/>
      <dgm:t>
        <a:bodyPr/>
        <a:lstStyle/>
        <a:p>
          <a:r>
            <a:rPr lang="es-ES" sz="1800" b="0" dirty="0"/>
            <a:t>Ampliación de la cobertura de políticas sociales se financiará con impuestos personales y combate a la evasión y la elusión.</a:t>
          </a:r>
          <a:endParaRPr lang="es-CL" sz="1800" b="0" dirty="0"/>
        </a:p>
      </dgm:t>
    </dgm:pt>
    <dgm:pt modelId="{49F8F51E-7716-4F5B-907C-EAE9648656DB}" type="parTrans" cxnId="{A907EDFA-BCCE-4703-8719-5E639F9C2A7C}">
      <dgm:prSet/>
      <dgm:spPr/>
      <dgm:t>
        <a:bodyPr/>
        <a:lstStyle/>
        <a:p>
          <a:endParaRPr lang="es-CL" sz="2000" b="0"/>
        </a:p>
      </dgm:t>
    </dgm:pt>
    <dgm:pt modelId="{86B64C5D-C0A1-43E2-B437-7CE14549D3C6}" type="sibTrans" cxnId="{A907EDFA-BCCE-4703-8719-5E639F9C2A7C}">
      <dgm:prSet/>
      <dgm:spPr/>
      <dgm:t>
        <a:bodyPr/>
        <a:lstStyle/>
        <a:p>
          <a:endParaRPr lang="es-CL" sz="2000" b="0"/>
        </a:p>
      </dgm:t>
    </dgm:pt>
    <dgm:pt modelId="{D6FFDA3C-CECA-45E1-8041-A9F345B91217}">
      <dgm:prSet custT="1"/>
      <dgm:spPr/>
      <dgm:t>
        <a:bodyPr/>
        <a:lstStyle/>
        <a:p>
          <a:r>
            <a:rPr lang="es-ES" sz="1800" b="0" dirty="0"/>
            <a:t>La diversificación de nuestra economía se financiará con el royalty a la gran minería del cobre.</a:t>
          </a:r>
          <a:endParaRPr lang="es-CL" sz="1800" b="0" dirty="0"/>
        </a:p>
      </dgm:t>
    </dgm:pt>
    <dgm:pt modelId="{49545828-1BF5-4E4F-8582-7EC8706E9A76}" type="parTrans" cxnId="{AE25F2AA-4C83-4356-B339-9620F005CE66}">
      <dgm:prSet/>
      <dgm:spPr/>
      <dgm:t>
        <a:bodyPr/>
        <a:lstStyle/>
        <a:p>
          <a:endParaRPr lang="es-CL" sz="2000" b="0"/>
        </a:p>
      </dgm:t>
    </dgm:pt>
    <dgm:pt modelId="{5588FAD9-FB68-4174-BCFE-F043237DA939}" type="sibTrans" cxnId="{AE25F2AA-4C83-4356-B339-9620F005CE66}">
      <dgm:prSet/>
      <dgm:spPr/>
      <dgm:t>
        <a:bodyPr/>
        <a:lstStyle/>
        <a:p>
          <a:endParaRPr lang="es-CL" sz="2000" b="0"/>
        </a:p>
      </dgm:t>
    </dgm:pt>
    <dgm:pt modelId="{CC72F8A9-AA26-4BBE-9C9E-5E2309CA7D98}">
      <dgm:prSet custT="1"/>
      <dgm:spPr/>
      <dgm:t>
        <a:bodyPr/>
        <a:lstStyle/>
        <a:p>
          <a:r>
            <a:rPr lang="es-ES" sz="1800" b="0" dirty="0"/>
            <a:t>Revisión de  impuestos verdes contemplará una transición justa, con diálogo social y plan de compensación.</a:t>
          </a:r>
          <a:endParaRPr lang="es-CL" sz="1800" b="0" dirty="0"/>
        </a:p>
      </dgm:t>
    </dgm:pt>
    <dgm:pt modelId="{91C1F50E-4EE8-45A4-922B-3DA61DBD90E8}" type="parTrans" cxnId="{7A2F7984-168E-4AA1-BD07-48BBDC0E2AA2}">
      <dgm:prSet/>
      <dgm:spPr/>
      <dgm:t>
        <a:bodyPr/>
        <a:lstStyle/>
        <a:p>
          <a:endParaRPr lang="es-CL" sz="2000" b="0"/>
        </a:p>
      </dgm:t>
    </dgm:pt>
    <dgm:pt modelId="{95D4A1BF-60AB-4EE3-AA75-ED7F7BD2B71F}" type="sibTrans" cxnId="{7A2F7984-168E-4AA1-BD07-48BBDC0E2AA2}">
      <dgm:prSet/>
      <dgm:spPr/>
      <dgm:t>
        <a:bodyPr/>
        <a:lstStyle/>
        <a:p>
          <a:endParaRPr lang="es-CL" sz="2000" b="0"/>
        </a:p>
      </dgm:t>
    </dgm:pt>
    <dgm:pt modelId="{98D8BAF4-75B9-E842-81C4-9A1925CF61D7}">
      <dgm:prSet custT="1"/>
      <dgm:spPr/>
      <dgm:t>
        <a:bodyPr/>
        <a:lstStyle/>
        <a:p>
          <a:r>
            <a:rPr lang="es-CL" sz="1800" b="0" dirty="0"/>
            <a:t>Descentralización y Equidad territorial</a:t>
          </a:r>
        </a:p>
      </dgm:t>
    </dgm:pt>
    <dgm:pt modelId="{FC27CA11-F1E5-AC47-8874-755B7002BCA0}" type="parTrans" cxnId="{34D2DB9A-50AE-2348-9319-93041B4C56BE}">
      <dgm:prSet/>
      <dgm:spPr/>
      <dgm:t>
        <a:bodyPr/>
        <a:lstStyle/>
        <a:p>
          <a:endParaRPr lang="es-ES" b="0"/>
        </a:p>
      </dgm:t>
    </dgm:pt>
    <dgm:pt modelId="{E2F53931-4B6C-3749-95B4-6B0FCB1BC30F}" type="sibTrans" cxnId="{34D2DB9A-50AE-2348-9319-93041B4C56BE}">
      <dgm:prSet/>
      <dgm:spPr/>
      <dgm:t>
        <a:bodyPr/>
        <a:lstStyle/>
        <a:p>
          <a:endParaRPr lang="es-ES" b="0"/>
        </a:p>
      </dgm:t>
    </dgm:pt>
    <dgm:pt modelId="{2C9879B8-B176-6E4D-82C9-BDA4E51B22E5}">
      <dgm:prSet custT="1"/>
      <dgm:spPr/>
      <dgm:t>
        <a:bodyPr/>
        <a:lstStyle/>
        <a:p>
          <a:r>
            <a:rPr lang="es-CL" sz="1800" b="0" dirty="0"/>
            <a:t>Impuestos territoriales para una Convergencia Regional.</a:t>
          </a:r>
        </a:p>
      </dgm:t>
    </dgm:pt>
    <dgm:pt modelId="{AC1449B9-8406-DF4B-AE75-1477ACA980F7}" type="parTrans" cxnId="{35AA8BE9-3112-2C42-92CC-CD38B6FE9CE2}">
      <dgm:prSet/>
      <dgm:spPr/>
      <dgm:t>
        <a:bodyPr/>
        <a:lstStyle/>
        <a:p>
          <a:endParaRPr lang="es-ES" b="0"/>
        </a:p>
      </dgm:t>
    </dgm:pt>
    <dgm:pt modelId="{1673AAF2-A110-DA42-B096-DE9C3D186B35}" type="sibTrans" cxnId="{35AA8BE9-3112-2C42-92CC-CD38B6FE9CE2}">
      <dgm:prSet/>
      <dgm:spPr/>
      <dgm:t>
        <a:bodyPr/>
        <a:lstStyle/>
        <a:p>
          <a:endParaRPr lang="es-ES" b="0"/>
        </a:p>
      </dgm:t>
    </dgm:pt>
    <dgm:pt modelId="{B4C2C1E9-36BA-8046-B0FD-141A698B877B}" type="pres">
      <dgm:prSet presAssocID="{0FE58DAA-E423-41D4-83E2-15FF91D809DE}" presName="linearFlow" presStyleCnt="0">
        <dgm:presLayoutVars>
          <dgm:dir/>
          <dgm:resizeHandles val="exact"/>
        </dgm:presLayoutVars>
      </dgm:prSet>
      <dgm:spPr/>
    </dgm:pt>
    <dgm:pt modelId="{4653F4D2-76B9-EC4B-8B72-DB46CED4411E}" type="pres">
      <dgm:prSet presAssocID="{30F6BF22-4263-4BB9-8173-B7F35495A133}" presName="composite" presStyleCnt="0"/>
      <dgm:spPr/>
    </dgm:pt>
    <dgm:pt modelId="{240186F6-2B30-E449-ACE6-0A8FB09ADBB1}" type="pres">
      <dgm:prSet presAssocID="{30F6BF22-4263-4BB9-8173-B7F35495A133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83000" r="-83000"/>
          </a:stretch>
        </a:blipFill>
      </dgm:spPr>
    </dgm:pt>
    <dgm:pt modelId="{510AC3EA-5BE1-794F-8304-9E560B1A5EC9}" type="pres">
      <dgm:prSet presAssocID="{30F6BF22-4263-4BB9-8173-B7F35495A133}" presName="txShp" presStyleLbl="node1" presStyleIdx="0" presStyleCnt="4">
        <dgm:presLayoutVars>
          <dgm:bulletEnabled val="1"/>
        </dgm:presLayoutVars>
      </dgm:prSet>
      <dgm:spPr/>
    </dgm:pt>
    <dgm:pt modelId="{914C9ED5-B173-B94B-9064-C6D7D0FE3D16}" type="pres">
      <dgm:prSet presAssocID="{BACC0958-4287-476F-9905-8132FB09BA73}" presName="spacing" presStyleCnt="0"/>
      <dgm:spPr/>
    </dgm:pt>
    <dgm:pt modelId="{D1A77C7E-59C0-7144-992A-A51D2D992283}" type="pres">
      <dgm:prSet presAssocID="{98D8BAF4-75B9-E842-81C4-9A1925CF61D7}" presName="composite" presStyleCnt="0"/>
      <dgm:spPr/>
    </dgm:pt>
    <dgm:pt modelId="{0DF0947B-244E-C640-9BAF-743675BC8654}" type="pres">
      <dgm:prSet presAssocID="{98D8BAF4-75B9-E842-81C4-9A1925CF61D7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C8AFD6-ABC9-BB45-B728-458161A04872}" type="pres">
      <dgm:prSet presAssocID="{98D8BAF4-75B9-E842-81C4-9A1925CF61D7}" presName="txShp" presStyleLbl="node1" presStyleIdx="1" presStyleCnt="4">
        <dgm:presLayoutVars>
          <dgm:bulletEnabled val="1"/>
        </dgm:presLayoutVars>
      </dgm:prSet>
      <dgm:spPr/>
    </dgm:pt>
    <dgm:pt modelId="{A8781969-B9F3-9C4B-87D0-208A0C5807D3}" type="pres">
      <dgm:prSet presAssocID="{E2F53931-4B6C-3749-95B4-6B0FCB1BC30F}" presName="spacing" presStyleCnt="0"/>
      <dgm:spPr/>
    </dgm:pt>
    <dgm:pt modelId="{987B8E0C-270A-E442-BAA2-B622BED66CF3}" type="pres">
      <dgm:prSet presAssocID="{E99573F1-17F5-4A8B-8126-AEF2AA18946F}" presName="composite" presStyleCnt="0"/>
      <dgm:spPr/>
    </dgm:pt>
    <dgm:pt modelId="{C6F470D6-B7DF-E24E-9DAE-CBF8A9CD548E}" type="pres">
      <dgm:prSet presAssocID="{E99573F1-17F5-4A8B-8126-AEF2AA18946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F0F23C2-5986-BA4D-8708-684921F5245A}" type="pres">
      <dgm:prSet presAssocID="{E99573F1-17F5-4A8B-8126-AEF2AA18946F}" presName="txShp" presStyleLbl="node1" presStyleIdx="2" presStyleCnt="4">
        <dgm:presLayoutVars>
          <dgm:bulletEnabled val="1"/>
        </dgm:presLayoutVars>
      </dgm:prSet>
      <dgm:spPr/>
    </dgm:pt>
    <dgm:pt modelId="{E05EDED0-FFD5-2045-8295-7BBBCAA31E70}" type="pres">
      <dgm:prSet presAssocID="{EA73F3B6-4E9E-4B01-8DEF-C7FA5286FD89}" presName="spacing" presStyleCnt="0"/>
      <dgm:spPr/>
    </dgm:pt>
    <dgm:pt modelId="{5CDF6221-5F82-834F-AC98-54AC4FAC5692}" type="pres">
      <dgm:prSet presAssocID="{77256596-5F34-486C-9AE3-43B09B528838}" presName="composite" presStyleCnt="0"/>
      <dgm:spPr/>
    </dgm:pt>
    <dgm:pt modelId="{08DE3A49-BB8F-CA41-9EC5-3B4C6102FF93}" type="pres">
      <dgm:prSet presAssocID="{77256596-5F34-486C-9AE3-43B09B52883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D00F632C-3A6B-9F43-A996-B4A8A79DAE62}" type="pres">
      <dgm:prSet presAssocID="{77256596-5F34-486C-9AE3-43B09B528838}" presName="txShp" presStyleLbl="node1" presStyleIdx="3" presStyleCnt="4">
        <dgm:presLayoutVars>
          <dgm:bulletEnabled val="1"/>
        </dgm:presLayoutVars>
      </dgm:prSet>
      <dgm:spPr/>
    </dgm:pt>
  </dgm:ptLst>
  <dgm:cxnLst>
    <dgm:cxn modelId="{B389FA18-59B1-6245-BDE5-953F01F927B9}" type="presOf" srcId="{98D8BAF4-75B9-E842-81C4-9A1925CF61D7}" destId="{6AC8AFD6-ABC9-BB45-B728-458161A04872}" srcOrd="0" destOrd="0" presId="urn:microsoft.com/office/officeart/2005/8/layout/vList3"/>
    <dgm:cxn modelId="{F826ED28-28F5-DB47-9F36-F0B4E32B9635}" type="presOf" srcId="{E99573F1-17F5-4A8B-8126-AEF2AA18946F}" destId="{8F0F23C2-5986-BA4D-8708-684921F5245A}" srcOrd="0" destOrd="0" presId="urn:microsoft.com/office/officeart/2005/8/layout/vList3"/>
    <dgm:cxn modelId="{86E9162B-5A68-47E0-8EEB-E3730239F328}" srcId="{0FE58DAA-E423-41D4-83E2-15FF91D809DE}" destId="{E99573F1-17F5-4A8B-8126-AEF2AA18946F}" srcOrd="2" destOrd="0" parTransId="{6E144318-5704-4D32-972D-DBCBE9501441}" sibTransId="{EA73F3B6-4E9E-4B01-8DEF-C7FA5286FD89}"/>
    <dgm:cxn modelId="{DF793C36-E2F6-A748-B86A-E17C043BA520}" type="presOf" srcId="{0FE58DAA-E423-41D4-83E2-15FF91D809DE}" destId="{B4C2C1E9-36BA-8046-B0FD-141A698B877B}" srcOrd="0" destOrd="0" presId="urn:microsoft.com/office/officeart/2005/8/layout/vList3"/>
    <dgm:cxn modelId="{ACADCC36-0E2E-4918-B651-A273786D031C}" srcId="{0FE58DAA-E423-41D4-83E2-15FF91D809DE}" destId="{77256596-5F34-486C-9AE3-43B09B528838}" srcOrd="3" destOrd="0" parTransId="{81EF617A-C611-4F63-9A91-88B2D149E894}" sibTransId="{99F13B24-E90C-4507-87E8-1DE64CBA5F65}"/>
    <dgm:cxn modelId="{E8F96351-1CA5-4609-9D07-1B282BF37C92}" srcId="{0FE58DAA-E423-41D4-83E2-15FF91D809DE}" destId="{30F6BF22-4263-4BB9-8173-B7F35495A133}" srcOrd="0" destOrd="0" parTransId="{1A88D949-AFF8-4FAC-BD02-F3E60FDE35C6}" sibTransId="{BACC0958-4287-476F-9905-8132FB09BA73}"/>
    <dgm:cxn modelId="{7A2F7984-168E-4AA1-BD07-48BBDC0E2AA2}" srcId="{77256596-5F34-486C-9AE3-43B09B528838}" destId="{CC72F8A9-AA26-4BBE-9C9E-5E2309CA7D98}" srcOrd="0" destOrd="0" parTransId="{91C1F50E-4EE8-45A4-922B-3DA61DBD90E8}" sibTransId="{95D4A1BF-60AB-4EE3-AA75-ED7F7BD2B71F}"/>
    <dgm:cxn modelId="{34D2DB9A-50AE-2348-9319-93041B4C56BE}" srcId="{0FE58DAA-E423-41D4-83E2-15FF91D809DE}" destId="{98D8BAF4-75B9-E842-81C4-9A1925CF61D7}" srcOrd="1" destOrd="0" parTransId="{FC27CA11-F1E5-AC47-8874-755B7002BCA0}" sibTransId="{E2F53931-4B6C-3749-95B4-6B0FCB1BC30F}"/>
    <dgm:cxn modelId="{60E4F2A2-9D14-9546-8213-CE3A50682733}" type="presOf" srcId="{30F6BF22-4263-4BB9-8173-B7F35495A133}" destId="{510AC3EA-5BE1-794F-8304-9E560B1A5EC9}" srcOrd="0" destOrd="0" presId="urn:microsoft.com/office/officeart/2005/8/layout/vList3"/>
    <dgm:cxn modelId="{AE25F2AA-4C83-4356-B339-9620F005CE66}" srcId="{E99573F1-17F5-4A8B-8126-AEF2AA18946F}" destId="{D6FFDA3C-CECA-45E1-8041-A9F345B91217}" srcOrd="0" destOrd="0" parTransId="{49545828-1BF5-4E4F-8582-7EC8706E9A76}" sibTransId="{5588FAD9-FB68-4174-BCFE-F043237DA939}"/>
    <dgm:cxn modelId="{06F37BAD-62F7-4142-8456-F2567F21BE2A}" type="presOf" srcId="{FF258E55-CE15-485F-BFB0-DD01A0A67407}" destId="{510AC3EA-5BE1-794F-8304-9E560B1A5EC9}" srcOrd="0" destOrd="1" presId="urn:microsoft.com/office/officeart/2005/8/layout/vList3"/>
    <dgm:cxn modelId="{443DDCD9-116A-D644-B3A4-B07124565324}" type="presOf" srcId="{D6FFDA3C-CECA-45E1-8041-A9F345B91217}" destId="{8F0F23C2-5986-BA4D-8708-684921F5245A}" srcOrd="0" destOrd="1" presId="urn:microsoft.com/office/officeart/2005/8/layout/vList3"/>
    <dgm:cxn modelId="{19094AE2-F716-C94C-8B3D-478345B41040}" type="presOf" srcId="{77256596-5F34-486C-9AE3-43B09B528838}" destId="{D00F632C-3A6B-9F43-A996-B4A8A79DAE62}" srcOrd="0" destOrd="0" presId="urn:microsoft.com/office/officeart/2005/8/layout/vList3"/>
    <dgm:cxn modelId="{730CE9E6-1537-C346-9214-8649C5C1D99F}" type="presOf" srcId="{2C9879B8-B176-6E4D-82C9-BDA4E51B22E5}" destId="{6AC8AFD6-ABC9-BB45-B728-458161A04872}" srcOrd="0" destOrd="1" presId="urn:microsoft.com/office/officeart/2005/8/layout/vList3"/>
    <dgm:cxn modelId="{35AA8BE9-3112-2C42-92CC-CD38B6FE9CE2}" srcId="{98D8BAF4-75B9-E842-81C4-9A1925CF61D7}" destId="{2C9879B8-B176-6E4D-82C9-BDA4E51B22E5}" srcOrd="0" destOrd="0" parTransId="{AC1449B9-8406-DF4B-AE75-1477ACA980F7}" sibTransId="{1673AAF2-A110-DA42-B096-DE9C3D186B35}"/>
    <dgm:cxn modelId="{501EE0F1-96EB-6642-BB65-7985795A3A2F}" type="presOf" srcId="{CC72F8A9-AA26-4BBE-9C9E-5E2309CA7D98}" destId="{D00F632C-3A6B-9F43-A996-B4A8A79DAE62}" srcOrd="0" destOrd="1" presId="urn:microsoft.com/office/officeart/2005/8/layout/vList3"/>
    <dgm:cxn modelId="{A907EDFA-BCCE-4703-8719-5E639F9C2A7C}" srcId="{30F6BF22-4263-4BB9-8173-B7F35495A133}" destId="{FF258E55-CE15-485F-BFB0-DD01A0A67407}" srcOrd="0" destOrd="0" parTransId="{49F8F51E-7716-4F5B-907C-EAE9648656DB}" sibTransId="{86B64C5D-C0A1-43E2-B437-7CE14549D3C6}"/>
    <dgm:cxn modelId="{764C84C0-CE98-3045-9A2A-AE77969B2AC8}" type="presParOf" srcId="{B4C2C1E9-36BA-8046-B0FD-141A698B877B}" destId="{4653F4D2-76B9-EC4B-8B72-DB46CED4411E}" srcOrd="0" destOrd="0" presId="urn:microsoft.com/office/officeart/2005/8/layout/vList3"/>
    <dgm:cxn modelId="{1E7F7FAB-3263-154C-8D31-938D75366E31}" type="presParOf" srcId="{4653F4D2-76B9-EC4B-8B72-DB46CED4411E}" destId="{240186F6-2B30-E449-ACE6-0A8FB09ADBB1}" srcOrd="0" destOrd="0" presId="urn:microsoft.com/office/officeart/2005/8/layout/vList3"/>
    <dgm:cxn modelId="{5FEBB6E2-2381-A64A-ABF2-C5989104C44A}" type="presParOf" srcId="{4653F4D2-76B9-EC4B-8B72-DB46CED4411E}" destId="{510AC3EA-5BE1-794F-8304-9E560B1A5EC9}" srcOrd="1" destOrd="0" presId="urn:microsoft.com/office/officeart/2005/8/layout/vList3"/>
    <dgm:cxn modelId="{443FDB4C-38BD-6441-BA76-13AAA82A6531}" type="presParOf" srcId="{B4C2C1E9-36BA-8046-B0FD-141A698B877B}" destId="{914C9ED5-B173-B94B-9064-C6D7D0FE3D16}" srcOrd="1" destOrd="0" presId="urn:microsoft.com/office/officeart/2005/8/layout/vList3"/>
    <dgm:cxn modelId="{ED12AE7B-DCEA-7F45-B483-01FCA732DD6A}" type="presParOf" srcId="{B4C2C1E9-36BA-8046-B0FD-141A698B877B}" destId="{D1A77C7E-59C0-7144-992A-A51D2D992283}" srcOrd="2" destOrd="0" presId="urn:microsoft.com/office/officeart/2005/8/layout/vList3"/>
    <dgm:cxn modelId="{B1C94C8D-F84B-5248-961A-1C4253415F29}" type="presParOf" srcId="{D1A77C7E-59C0-7144-992A-A51D2D992283}" destId="{0DF0947B-244E-C640-9BAF-743675BC8654}" srcOrd="0" destOrd="0" presId="urn:microsoft.com/office/officeart/2005/8/layout/vList3"/>
    <dgm:cxn modelId="{35CD1BE8-97A1-8A48-902F-240D9A9D7935}" type="presParOf" srcId="{D1A77C7E-59C0-7144-992A-A51D2D992283}" destId="{6AC8AFD6-ABC9-BB45-B728-458161A04872}" srcOrd="1" destOrd="0" presId="urn:microsoft.com/office/officeart/2005/8/layout/vList3"/>
    <dgm:cxn modelId="{4A849711-4323-B149-B33F-C2D616845243}" type="presParOf" srcId="{B4C2C1E9-36BA-8046-B0FD-141A698B877B}" destId="{A8781969-B9F3-9C4B-87D0-208A0C5807D3}" srcOrd="3" destOrd="0" presId="urn:microsoft.com/office/officeart/2005/8/layout/vList3"/>
    <dgm:cxn modelId="{23A5156F-222B-F04F-B42B-2A120F7F9CB4}" type="presParOf" srcId="{B4C2C1E9-36BA-8046-B0FD-141A698B877B}" destId="{987B8E0C-270A-E442-BAA2-B622BED66CF3}" srcOrd="4" destOrd="0" presId="urn:microsoft.com/office/officeart/2005/8/layout/vList3"/>
    <dgm:cxn modelId="{DBE393AA-6732-124C-93D0-7DD12177992F}" type="presParOf" srcId="{987B8E0C-270A-E442-BAA2-B622BED66CF3}" destId="{C6F470D6-B7DF-E24E-9DAE-CBF8A9CD548E}" srcOrd="0" destOrd="0" presId="urn:microsoft.com/office/officeart/2005/8/layout/vList3"/>
    <dgm:cxn modelId="{531A955C-C14A-044F-9B6E-316E1714FCF0}" type="presParOf" srcId="{987B8E0C-270A-E442-BAA2-B622BED66CF3}" destId="{8F0F23C2-5986-BA4D-8708-684921F5245A}" srcOrd="1" destOrd="0" presId="urn:microsoft.com/office/officeart/2005/8/layout/vList3"/>
    <dgm:cxn modelId="{F5941E03-1BCE-BD4F-8007-7CBC5CFFAE5D}" type="presParOf" srcId="{B4C2C1E9-36BA-8046-B0FD-141A698B877B}" destId="{E05EDED0-FFD5-2045-8295-7BBBCAA31E70}" srcOrd="5" destOrd="0" presId="urn:microsoft.com/office/officeart/2005/8/layout/vList3"/>
    <dgm:cxn modelId="{927465F9-227C-0248-AA7F-E3C02ECA28E6}" type="presParOf" srcId="{B4C2C1E9-36BA-8046-B0FD-141A698B877B}" destId="{5CDF6221-5F82-834F-AC98-54AC4FAC5692}" srcOrd="6" destOrd="0" presId="urn:microsoft.com/office/officeart/2005/8/layout/vList3"/>
    <dgm:cxn modelId="{4FDD857A-50DA-F541-98C6-279A682B788E}" type="presParOf" srcId="{5CDF6221-5F82-834F-AC98-54AC4FAC5692}" destId="{08DE3A49-BB8F-CA41-9EC5-3B4C6102FF93}" srcOrd="0" destOrd="0" presId="urn:microsoft.com/office/officeart/2005/8/layout/vList3"/>
    <dgm:cxn modelId="{CDBA9431-EFF4-6449-A955-85764C7BE768}" type="presParOf" srcId="{5CDF6221-5F82-834F-AC98-54AC4FAC5692}" destId="{D00F632C-3A6B-9F43-A996-B4A8A79DAE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2AE34-3692-4920-8FC6-7EC8A5E9C5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9290937-66F8-4740-9CA3-C2C6F0EE5D18}">
      <dgm:prSet phldrT="[Texto]" custT="1"/>
      <dgm:spPr/>
      <dgm:t>
        <a:bodyPr/>
        <a:lstStyle/>
        <a:p>
          <a:r>
            <a:rPr lang="es-CL" sz="2000" dirty="0"/>
            <a:t>Elevar en un 41% los ingresos tributarios.</a:t>
          </a:r>
        </a:p>
      </dgm:t>
    </dgm:pt>
    <dgm:pt modelId="{03874049-44F6-4E9B-B79A-91F10198F064}" type="parTrans" cxnId="{B5FCB179-4160-43AB-94AF-221FD063046A}">
      <dgm:prSet/>
      <dgm:spPr/>
      <dgm:t>
        <a:bodyPr/>
        <a:lstStyle/>
        <a:p>
          <a:endParaRPr lang="es-CL" sz="1400"/>
        </a:p>
      </dgm:t>
    </dgm:pt>
    <dgm:pt modelId="{C1BBA7DA-E017-46EF-932C-881FE5B0BBD9}" type="sibTrans" cxnId="{B5FCB179-4160-43AB-94AF-221FD063046A}">
      <dgm:prSet/>
      <dgm:spPr/>
      <dgm:t>
        <a:bodyPr/>
        <a:lstStyle/>
        <a:p>
          <a:endParaRPr lang="es-CL" sz="1400"/>
        </a:p>
      </dgm:t>
    </dgm:pt>
    <dgm:pt modelId="{B1F948D8-F667-4D81-BC9E-DF8D57677220}">
      <dgm:prSet phldrT="[Texto]" custT="1"/>
      <dgm:spPr/>
      <dgm:t>
        <a:bodyPr/>
        <a:lstStyle/>
        <a:p>
          <a:r>
            <a:rPr lang="es-CL" sz="2000" dirty="0"/>
            <a:t>Financiar 9 líneas de metro cada año.</a:t>
          </a:r>
        </a:p>
      </dgm:t>
    </dgm:pt>
    <dgm:pt modelId="{F5F823EC-4626-403E-9ADA-1365B85D2EC1}" type="parTrans" cxnId="{8B280624-9DC0-43E7-A25A-E229244318F1}">
      <dgm:prSet/>
      <dgm:spPr/>
      <dgm:t>
        <a:bodyPr/>
        <a:lstStyle/>
        <a:p>
          <a:endParaRPr lang="es-CL" sz="1400"/>
        </a:p>
      </dgm:t>
    </dgm:pt>
    <dgm:pt modelId="{D24F3947-A331-4DBB-845D-8FD426D044A8}" type="sibTrans" cxnId="{8B280624-9DC0-43E7-A25A-E229244318F1}">
      <dgm:prSet/>
      <dgm:spPr/>
      <dgm:t>
        <a:bodyPr/>
        <a:lstStyle/>
        <a:p>
          <a:endParaRPr lang="es-CL" sz="1400"/>
        </a:p>
      </dgm:t>
    </dgm:pt>
    <dgm:pt modelId="{F782B3FE-168F-4894-9E61-7E8C56784C11}">
      <dgm:prSet phldrT="[Texto]" custT="1"/>
      <dgm:spPr/>
      <dgm:t>
        <a:bodyPr/>
        <a:lstStyle/>
        <a:p>
          <a:r>
            <a:rPr lang="es-CL" sz="2000" dirty="0"/>
            <a:t>Cubrir el déficit habitacional en 4 años.</a:t>
          </a:r>
        </a:p>
      </dgm:t>
    </dgm:pt>
    <dgm:pt modelId="{83E76F48-921E-456F-9A28-008D93DBF082}" type="parTrans" cxnId="{931ED9FA-8BE3-488E-ACCD-15FA932A4662}">
      <dgm:prSet/>
      <dgm:spPr/>
      <dgm:t>
        <a:bodyPr/>
        <a:lstStyle/>
        <a:p>
          <a:endParaRPr lang="es-CL" sz="1400"/>
        </a:p>
      </dgm:t>
    </dgm:pt>
    <dgm:pt modelId="{9F15D658-0552-4D82-93B8-2541B88B9DA7}" type="sibTrans" cxnId="{931ED9FA-8BE3-488E-ACCD-15FA932A4662}">
      <dgm:prSet/>
      <dgm:spPr/>
      <dgm:t>
        <a:bodyPr/>
        <a:lstStyle/>
        <a:p>
          <a:endParaRPr lang="es-CL" sz="1400"/>
        </a:p>
      </dgm:t>
    </dgm:pt>
    <dgm:pt modelId="{D817DB76-94FF-4F67-9B6E-A2D6F2A3BE2B}" type="pres">
      <dgm:prSet presAssocID="{C082AE34-3692-4920-8FC6-7EC8A5E9C57D}" presName="linearFlow" presStyleCnt="0">
        <dgm:presLayoutVars>
          <dgm:dir/>
          <dgm:resizeHandles val="exact"/>
        </dgm:presLayoutVars>
      </dgm:prSet>
      <dgm:spPr/>
    </dgm:pt>
    <dgm:pt modelId="{16043625-8E18-45DD-B509-2E1B71C6FD55}" type="pres">
      <dgm:prSet presAssocID="{B9290937-66F8-4740-9CA3-C2C6F0EE5D18}" presName="composite" presStyleCnt="0"/>
      <dgm:spPr/>
    </dgm:pt>
    <dgm:pt modelId="{C2EB8D36-CB0D-4EA2-9993-75A98598B46F}" type="pres">
      <dgm:prSet presAssocID="{B9290937-66F8-4740-9CA3-C2C6F0EE5D1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AF542AC-77D3-4370-AE27-273DE49A59AD}" type="pres">
      <dgm:prSet presAssocID="{B9290937-66F8-4740-9CA3-C2C6F0EE5D18}" presName="txShp" presStyleLbl="node1" presStyleIdx="0" presStyleCnt="3">
        <dgm:presLayoutVars>
          <dgm:bulletEnabled val="1"/>
        </dgm:presLayoutVars>
      </dgm:prSet>
      <dgm:spPr/>
    </dgm:pt>
    <dgm:pt modelId="{7D621B2E-93B3-4971-9662-CAF256D1E765}" type="pres">
      <dgm:prSet presAssocID="{C1BBA7DA-E017-46EF-932C-881FE5B0BBD9}" presName="spacing" presStyleCnt="0"/>
      <dgm:spPr/>
    </dgm:pt>
    <dgm:pt modelId="{06E92B48-361A-4552-B7AE-58889F48D919}" type="pres">
      <dgm:prSet presAssocID="{B1F948D8-F667-4D81-BC9E-DF8D57677220}" presName="composite" presStyleCnt="0"/>
      <dgm:spPr/>
    </dgm:pt>
    <dgm:pt modelId="{805C262E-3E8A-4935-B1C7-64D03B8A02F7}" type="pres">
      <dgm:prSet presAssocID="{B1F948D8-F667-4D81-BC9E-DF8D57677220}" presName="imgShp" presStyleLbl="fgImgPlace1" presStyleIdx="1" presStyleCnt="3" custLinFactNeighborX="-7410" custLinFactNeighborY="-45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A351F175-DC93-4FEC-9C31-7F235A30957F}" type="pres">
      <dgm:prSet presAssocID="{B1F948D8-F667-4D81-BC9E-DF8D57677220}" presName="txShp" presStyleLbl="node1" presStyleIdx="1" presStyleCnt="3">
        <dgm:presLayoutVars>
          <dgm:bulletEnabled val="1"/>
        </dgm:presLayoutVars>
      </dgm:prSet>
      <dgm:spPr/>
    </dgm:pt>
    <dgm:pt modelId="{89DCD01A-443F-4701-94F8-310800B9D5A1}" type="pres">
      <dgm:prSet presAssocID="{D24F3947-A331-4DBB-845D-8FD426D044A8}" presName="spacing" presStyleCnt="0"/>
      <dgm:spPr/>
    </dgm:pt>
    <dgm:pt modelId="{49DBFA1F-E0E5-411D-BD85-83A8E3D94559}" type="pres">
      <dgm:prSet presAssocID="{F782B3FE-168F-4894-9E61-7E8C56784C11}" presName="composite" presStyleCnt="0"/>
      <dgm:spPr/>
    </dgm:pt>
    <dgm:pt modelId="{A3C648C2-0104-4934-A7B8-5F70D447C81B}" type="pres">
      <dgm:prSet presAssocID="{F782B3FE-168F-4894-9E61-7E8C56784C1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421FA69-D377-4E28-9C5F-2974C9DBA975}" type="pres">
      <dgm:prSet presAssocID="{F782B3FE-168F-4894-9E61-7E8C56784C11}" presName="txShp" presStyleLbl="node1" presStyleIdx="2" presStyleCnt="3">
        <dgm:presLayoutVars>
          <dgm:bulletEnabled val="1"/>
        </dgm:presLayoutVars>
      </dgm:prSet>
      <dgm:spPr/>
    </dgm:pt>
  </dgm:ptLst>
  <dgm:cxnLst>
    <dgm:cxn modelId="{9B6F7F16-1154-4DCE-BDEE-5956AC19F63B}" type="presOf" srcId="{F782B3FE-168F-4894-9E61-7E8C56784C11}" destId="{3421FA69-D377-4E28-9C5F-2974C9DBA975}" srcOrd="0" destOrd="0" presId="urn:microsoft.com/office/officeart/2005/8/layout/vList3"/>
    <dgm:cxn modelId="{8B280624-9DC0-43E7-A25A-E229244318F1}" srcId="{C082AE34-3692-4920-8FC6-7EC8A5E9C57D}" destId="{B1F948D8-F667-4D81-BC9E-DF8D57677220}" srcOrd="1" destOrd="0" parTransId="{F5F823EC-4626-403E-9ADA-1365B85D2EC1}" sibTransId="{D24F3947-A331-4DBB-845D-8FD426D044A8}"/>
    <dgm:cxn modelId="{73AF0B41-E81B-4402-B0E1-ADEA6DD2D330}" type="presOf" srcId="{C082AE34-3692-4920-8FC6-7EC8A5E9C57D}" destId="{D817DB76-94FF-4F67-9B6E-A2D6F2A3BE2B}" srcOrd="0" destOrd="0" presId="urn:microsoft.com/office/officeart/2005/8/layout/vList3"/>
    <dgm:cxn modelId="{4A703849-F68E-44E3-9590-D3762B3D67DA}" type="presOf" srcId="{B9290937-66F8-4740-9CA3-C2C6F0EE5D18}" destId="{3AF542AC-77D3-4370-AE27-273DE49A59AD}" srcOrd="0" destOrd="0" presId="urn:microsoft.com/office/officeart/2005/8/layout/vList3"/>
    <dgm:cxn modelId="{B5FCB179-4160-43AB-94AF-221FD063046A}" srcId="{C082AE34-3692-4920-8FC6-7EC8A5E9C57D}" destId="{B9290937-66F8-4740-9CA3-C2C6F0EE5D18}" srcOrd="0" destOrd="0" parTransId="{03874049-44F6-4E9B-B79A-91F10198F064}" sibTransId="{C1BBA7DA-E017-46EF-932C-881FE5B0BBD9}"/>
    <dgm:cxn modelId="{FCBFE6EE-EAEF-4510-B49E-57EC5A354F89}" type="presOf" srcId="{B1F948D8-F667-4D81-BC9E-DF8D57677220}" destId="{A351F175-DC93-4FEC-9C31-7F235A30957F}" srcOrd="0" destOrd="0" presId="urn:microsoft.com/office/officeart/2005/8/layout/vList3"/>
    <dgm:cxn modelId="{931ED9FA-8BE3-488E-ACCD-15FA932A4662}" srcId="{C082AE34-3692-4920-8FC6-7EC8A5E9C57D}" destId="{F782B3FE-168F-4894-9E61-7E8C56784C11}" srcOrd="2" destOrd="0" parTransId="{83E76F48-921E-456F-9A28-008D93DBF082}" sibTransId="{9F15D658-0552-4D82-93B8-2541B88B9DA7}"/>
    <dgm:cxn modelId="{3E7B9CD5-06C0-457E-9786-BBF5C169BB88}" type="presParOf" srcId="{D817DB76-94FF-4F67-9B6E-A2D6F2A3BE2B}" destId="{16043625-8E18-45DD-B509-2E1B71C6FD55}" srcOrd="0" destOrd="0" presId="urn:microsoft.com/office/officeart/2005/8/layout/vList3"/>
    <dgm:cxn modelId="{7EAD7922-F1D6-42A8-9B46-694AD61CFBD0}" type="presParOf" srcId="{16043625-8E18-45DD-B509-2E1B71C6FD55}" destId="{C2EB8D36-CB0D-4EA2-9993-75A98598B46F}" srcOrd="0" destOrd="0" presId="urn:microsoft.com/office/officeart/2005/8/layout/vList3"/>
    <dgm:cxn modelId="{609A5AA4-F692-45FC-B24F-8A658381B36E}" type="presParOf" srcId="{16043625-8E18-45DD-B509-2E1B71C6FD55}" destId="{3AF542AC-77D3-4370-AE27-273DE49A59AD}" srcOrd="1" destOrd="0" presId="urn:microsoft.com/office/officeart/2005/8/layout/vList3"/>
    <dgm:cxn modelId="{34DD4F03-7AC3-40B6-945B-858643132F72}" type="presParOf" srcId="{D817DB76-94FF-4F67-9B6E-A2D6F2A3BE2B}" destId="{7D621B2E-93B3-4971-9662-CAF256D1E765}" srcOrd="1" destOrd="0" presId="urn:microsoft.com/office/officeart/2005/8/layout/vList3"/>
    <dgm:cxn modelId="{3CFC6E43-61FD-47FA-82C5-FFC4B8424249}" type="presParOf" srcId="{D817DB76-94FF-4F67-9B6E-A2D6F2A3BE2B}" destId="{06E92B48-361A-4552-B7AE-58889F48D919}" srcOrd="2" destOrd="0" presId="urn:microsoft.com/office/officeart/2005/8/layout/vList3"/>
    <dgm:cxn modelId="{08801809-AA68-4702-A7A5-B82314B8C9B0}" type="presParOf" srcId="{06E92B48-361A-4552-B7AE-58889F48D919}" destId="{805C262E-3E8A-4935-B1C7-64D03B8A02F7}" srcOrd="0" destOrd="0" presId="urn:microsoft.com/office/officeart/2005/8/layout/vList3"/>
    <dgm:cxn modelId="{B5B7A52C-5F00-4DE9-9308-1C9684452EA3}" type="presParOf" srcId="{06E92B48-361A-4552-B7AE-58889F48D919}" destId="{A351F175-DC93-4FEC-9C31-7F235A30957F}" srcOrd="1" destOrd="0" presId="urn:microsoft.com/office/officeart/2005/8/layout/vList3"/>
    <dgm:cxn modelId="{DC4B8963-C7B1-430A-8680-6A05CAEF28D6}" type="presParOf" srcId="{D817DB76-94FF-4F67-9B6E-A2D6F2A3BE2B}" destId="{89DCD01A-443F-4701-94F8-310800B9D5A1}" srcOrd="3" destOrd="0" presId="urn:microsoft.com/office/officeart/2005/8/layout/vList3"/>
    <dgm:cxn modelId="{F1C1440A-41DD-4395-83C8-33AA5161FBF8}" type="presParOf" srcId="{D817DB76-94FF-4F67-9B6E-A2D6F2A3BE2B}" destId="{49DBFA1F-E0E5-411D-BD85-83A8E3D94559}" srcOrd="4" destOrd="0" presId="urn:microsoft.com/office/officeart/2005/8/layout/vList3"/>
    <dgm:cxn modelId="{B8290C2C-45CE-4653-B094-33C173AB3488}" type="presParOf" srcId="{49DBFA1F-E0E5-411D-BD85-83A8E3D94559}" destId="{A3C648C2-0104-4934-A7B8-5F70D447C81B}" srcOrd="0" destOrd="0" presId="urn:microsoft.com/office/officeart/2005/8/layout/vList3"/>
    <dgm:cxn modelId="{C7FF7E9C-A708-4B53-9E26-188DC1D5E5A9}" type="presParOf" srcId="{49DBFA1F-E0E5-411D-BD85-83A8E3D94559}" destId="{3421FA69-D377-4E28-9C5F-2974C9DBA9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58DAA-E423-41D4-83E2-15FF91D809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0D7CF38-7838-437F-AB6A-8224CDB0907F}">
      <dgm:prSet custT="1"/>
      <dgm:spPr/>
      <dgm:t>
        <a:bodyPr/>
        <a:lstStyle/>
        <a:p>
          <a:r>
            <a:rPr lang="es" sz="1800" dirty="0"/>
            <a:t>Ampliar la discusión a grupos que no han participado previamente en espacios de discusión tributaria.</a:t>
          </a:r>
          <a:endParaRPr lang="es-CL" sz="1800" dirty="0"/>
        </a:p>
      </dgm:t>
    </dgm:pt>
    <dgm:pt modelId="{65F35840-5CC3-4FBA-8515-0D27331DCC1A}" type="parTrans" cxnId="{3247F9D3-7D3F-4365-9266-1051D8B7207C}">
      <dgm:prSet/>
      <dgm:spPr/>
      <dgm:t>
        <a:bodyPr/>
        <a:lstStyle/>
        <a:p>
          <a:endParaRPr lang="es-CL" sz="1800"/>
        </a:p>
      </dgm:t>
    </dgm:pt>
    <dgm:pt modelId="{07D23FE1-5A74-458A-974D-9B333D963EF2}" type="sibTrans" cxnId="{3247F9D3-7D3F-4365-9266-1051D8B7207C}">
      <dgm:prSet/>
      <dgm:spPr/>
      <dgm:t>
        <a:bodyPr/>
        <a:lstStyle/>
        <a:p>
          <a:endParaRPr lang="es-CL" sz="1800"/>
        </a:p>
      </dgm:t>
    </dgm:pt>
    <dgm:pt modelId="{0EB6BB96-3527-4F3E-AACF-99E8E23CA620}">
      <dgm:prSet custT="1"/>
      <dgm:spPr/>
      <dgm:t>
        <a:bodyPr/>
        <a:lstStyle/>
        <a:p>
          <a:r>
            <a:rPr lang="es" sz="1800" dirty="0"/>
            <a:t>Utilizar los resultados sistematizados de los encuentros para el diseño de la reforma tributaria.  </a:t>
          </a:r>
          <a:endParaRPr lang="es-CL" sz="1800" dirty="0"/>
        </a:p>
      </dgm:t>
    </dgm:pt>
    <dgm:pt modelId="{B3F3B142-A259-4B2E-874F-6DEA377D1BE5}" type="parTrans" cxnId="{03AE2F03-4B8F-48AB-AB66-7055956644C1}">
      <dgm:prSet/>
      <dgm:spPr/>
      <dgm:t>
        <a:bodyPr/>
        <a:lstStyle/>
        <a:p>
          <a:endParaRPr lang="es-CL" sz="1800"/>
        </a:p>
      </dgm:t>
    </dgm:pt>
    <dgm:pt modelId="{2AF57D5A-61E4-4EAC-B7D6-BCF77F5A4AEA}" type="sibTrans" cxnId="{03AE2F03-4B8F-48AB-AB66-7055956644C1}">
      <dgm:prSet/>
      <dgm:spPr/>
      <dgm:t>
        <a:bodyPr/>
        <a:lstStyle/>
        <a:p>
          <a:endParaRPr lang="es-CL" sz="1800"/>
        </a:p>
      </dgm:t>
    </dgm:pt>
    <dgm:pt modelId="{21FDFD40-6AE5-AB47-B2C9-5AFA23B81295}">
      <dgm:prSet custT="1"/>
      <dgm:spPr/>
      <dgm:t>
        <a:bodyPr/>
        <a:lstStyle/>
        <a:p>
          <a:pPr>
            <a:buClr>
              <a:schemeClr val="dk1"/>
            </a:buClr>
            <a:buSzPts val="1100"/>
          </a:pPr>
          <a:r>
            <a:rPr lang="es-US" sz="1800" b="0" dirty="0"/>
            <a:t>Incorporar los planteamientos de las organizaciones de la sociedad civil respecto a los principios que guiarán el nuevo pacto tributario.</a:t>
          </a:r>
          <a:endParaRPr lang="es-CL" sz="1800" b="0" dirty="0"/>
        </a:p>
      </dgm:t>
    </dgm:pt>
    <dgm:pt modelId="{C7F18933-33F5-F144-B7A6-BE56462B4E73}" type="parTrans" cxnId="{A8AA5846-8715-4841-A79E-9798E537FA6A}">
      <dgm:prSet/>
      <dgm:spPr/>
      <dgm:t>
        <a:bodyPr/>
        <a:lstStyle/>
        <a:p>
          <a:endParaRPr lang="es-MX" sz="1800"/>
        </a:p>
      </dgm:t>
    </dgm:pt>
    <dgm:pt modelId="{E757F174-99DC-3D4E-80D4-6A1A81D00F8C}" type="sibTrans" cxnId="{A8AA5846-8715-4841-A79E-9798E537FA6A}">
      <dgm:prSet/>
      <dgm:spPr/>
      <dgm:t>
        <a:bodyPr/>
        <a:lstStyle/>
        <a:p>
          <a:endParaRPr lang="es-MX" sz="1800"/>
        </a:p>
      </dgm:t>
    </dgm:pt>
    <dgm:pt modelId="{747E8B20-9F11-454D-BB54-3F931B1D16BE}">
      <dgm:prSet custT="1"/>
      <dgm:spPr/>
      <dgm:t>
        <a:bodyPr/>
        <a:lstStyle/>
        <a:p>
          <a:pPr>
            <a:buClr>
              <a:schemeClr val="dk1"/>
            </a:buClr>
            <a:buSzPts val="1100"/>
          </a:pPr>
          <a:r>
            <a:rPr lang="es-US" sz="1800" dirty="0"/>
            <a:t>Establecer un diálogo fructífero con organizaciones sociales, de trabajadores, pymes, grandes empresas, colegios profesionales y el mundo académico.</a:t>
          </a:r>
          <a:endParaRPr lang="es-CL" sz="1800" dirty="0"/>
        </a:p>
      </dgm:t>
    </dgm:pt>
    <dgm:pt modelId="{6602B1C6-DEA3-6A46-8450-2EA02C7B8080}" type="parTrans" cxnId="{936905AE-8A04-B747-80C2-329512A37BD8}">
      <dgm:prSet/>
      <dgm:spPr/>
      <dgm:t>
        <a:bodyPr/>
        <a:lstStyle/>
        <a:p>
          <a:endParaRPr lang="es-MX" sz="1800"/>
        </a:p>
      </dgm:t>
    </dgm:pt>
    <dgm:pt modelId="{478B4BBA-DFFC-094A-85DE-A28B331DE853}" type="sibTrans" cxnId="{936905AE-8A04-B747-80C2-329512A37BD8}">
      <dgm:prSet/>
      <dgm:spPr/>
      <dgm:t>
        <a:bodyPr/>
        <a:lstStyle/>
        <a:p>
          <a:endParaRPr lang="es-MX" sz="1800"/>
        </a:p>
      </dgm:t>
    </dgm:pt>
    <dgm:pt modelId="{3330F744-653E-44AA-BE11-E3C8C0D420C1}" type="pres">
      <dgm:prSet presAssocID="{0FE58DAA-E423-41D4-83E2-15FF91D809DE}" presName="CompostProcess" presStyleCnt="0">
        <dgm:presLayoutVars>
          <dgm:dir/>
          <dgm:resizeHandles val="exact"/>
        </dgm:presLayoutVars>
      </dgm:prSet>
      <dgm:spPr/>
    </dgm:pt>
    <dgm:pt modelId="{43F6F5F5-7B06-4BFF-B5D5-19842BF88155}" type="pres">
      <dgm:prSet presAssocID="{0FE58DAA-E423-41D4-83E2-15FF91D809DE}" presName="arrow" presStyleLbl="bgShp" presStyleIdx="0" presStyleCnt="1"/>
      <dgm:spPr/>
    </dgm:pt>
    <dgm:pt modelId="{397C77A3-2376-4BAB-901F-C66AA947ADF9}" type="pres">
      <dgm:prSet presAssocID="{0FE58DAA-E423-41D4-83E2-15FF91D809DE}" presName="linearProcess" presStyleCnt="0"/>
      <dgm:spPr/>
    </dgm:pt>
    <dgm:pt modelId="{BCCDB17D-1206-5C42-BA11-08804F940DA1}" type="pres">
      <dgm:prSet presAssocID="{21FDFD40-6AE5-AB47-B2C9-5AFA23B81295}" presName="textNode" presStyleLbl="node1" presStyleIdx="0" presStyleCnt="4">
        <dgm:presLayoutVars>
          <dgm:bulletEnabled val="1"/>
        </dgm:presLayoutVars>
      </dgm:prSet>
      <dgm:spPr/>
    </dgm:pt>
    <dgm:pt modelId="{F4992C38-FABD-464E-A232-D6AE5A18A5CE}" type="pres">
      <dgm:prSet presAssocID="{E757F174-99DC-3D4E-80D4-6A1A81D00F8C}" presName="sibTrans" presStyleCnt="0"/>
      <dgm:spPr/>
    </dgm:pt>
    <dgm:pt modelId="{DFBCEE64-B42C-524E-B21A-C92FA4A4A99F}" type="pres">
      <dgm:prSet presAssocID="{747E8B20-9F11-454D-BB54-3F931B1D16BE}" presName="textNode" presStyleLbl="node1" presStyleIdx="1" presStyleCnt="4">
        <dgm:presLayoutVars>
          <dgm:bulletEnabled val="1"/>
        </dgm:presLayoutVars>
      </dgm:prSet>
      <dgm:spPr/>
    </dgm:pt>
    <dgm:pt modelId="{70BBD5A2-9B92-6744-A62D-39B0D23188CE}" type="pres">
      <dgm:prSet presAssocID="{478B4BBA-DFFC-094A-85DE-A28B331DE853}" presName="sibTrans" presStyleCnt="0"/>
      <dgm:spPr/>
    </dgm:pt>
    <dgm:pt modelId="{B79DF333-CD26-4266-B1B3-09AFE12D103C}" type="pres">
      <dgm:prSet presAssocID="{A0D7CF38-7838-437F-AB6A-8224CDB0907F}" presName="textNode" presStyleLbl="node1" presStyleIdx="2" presStyleCnt="4">
        <dgm:presLayoutVars>
          <dgm:bulletEnabled val="1"/>
        </dgm:presLayoutVars>
      </dgm:prSet>
      <dgm:spPr/>
    </dgm:pt>
    <dgm:pt modelId="{2D64A64F-EFCC-466E-9696-749D28EFDFA4}" type="pres">
      <dgm:prSet presAssocID="{07D23FE1-5A74-458A-974D-9B333D963EF2}" presName="sibTrans" presStyleCnt="0"/>
      <dgm:spPr/>
    </dgm:pt>
    <dgm:pt modelId="{B36032D5-0996-4538-9A01-B851EE53B179}" type="pres">
      <dgm:prSet presAssocID="{0EB6BB96-3527-4F3E-AACF-99E8E23CA62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3AE2F03-4B8F-48AB-AB66-7055956644C1}" srcId="{0FE58DAA-E423-41D4-83E2-15FF91D809DE}" destId="{0EB6BB96-3527-4F3E-AACF-99E8E23CA620}" srcOrd="3" destOrd="0" parTransId="{B3F3B142-A259-4B2E-874F-6DEA377D1BE5}" sibTransId="{2AF57D5A-61E4-4EAC-B7D6-BCF77F5A4AEA}"/>
    <dgm:cxn modelId="{9E8DDB04-DAE7-414C-A4EC-E0F8067D07E8}" type="presOf" srcId="{747E8B20-9F11-454D-BB54-3F931B1D16BE}" destId="{DFBCEE64-B42C-524E-B21A-C92FA4A4A99F}" srcOrd="0" destOrd="0" presId="urn:microsoft.com/office/officeart/2005/8/layout/hProcess9"/>
    <dgm:cxn modelId="{344E0705-3615-4ED9-B819-7B35FCE89260}" type="presOf" srcId="{A0D7CF38-7838-437F-AB6A-8224CDB0907F}" destId="{B79DF333-CD26-4266-B1B3-09AFE12D103C}" srcOrd="0" destOrd="0" presId="urn:microsoft.com/office/officeart/2005/8/layout/hProcess9"/>
    <dgm:cxn modelId="{1E882C11-62AA-0E49-8AE7-1B680219FFFF}" type="presOf" srcId="{21FDFD40-6AE5-AB47-B2C9-5AFA23B81295}" destId="{BCCDB17D-1206-5C42-BA11-08804F940DA1}" srcOrd="0" destOrd="0" presId="urn:microsoft.com/office/officeart/2005/8/layout/hProcess9"/>
    <dgm:cxn modelId="{9AF8A45E-D4A5-41A0-BDEE-7A293188CD64}" type="presOf" srcId="{0FE58DAA-E423-41D4-83E2-15FF91D809DE}" destId="{3330F744-653E-44AA-BE11-E3C8C0D420C1}" srcOrd="0" destOrd="0" presId="urn:microsoft.com/office/officeart/2005/8/layout/hProcess9"/>
    <dgm:cxn modelId="{A8AA5846-8715-4841-A79E-9798E537FA6A}" srcId="{0FE58DAA-E423-41D4-83E2-15FF91D809DE}" destId="{21FDFD40-6AE5-AB47-B2C9-5AFA23B81295}" srcOrd="0" destOrd="0" parTransId="{C7F18933-33F5-F144-B7A6-BE56462B4E73}" sibTransId="{E757F174-99DC-3D4E-80D4-6A1A81D00F8C}"/>
    <dgm:cxn modelId="{936905AE-8A04-B747-80C2-329512A37BD8}" srcId="{0FE58DAA-E423-41D4-83E2-15FF91D809DE}" destId="{747E8B20-9F11-454D-BB54-3F931B1D16BE}" srcOrd="1" destOrd="0" parTransId="{6602B1C6-DEA3-6A46-8450-2EA02C7B8080}" sibTransId="{478B4BBA-DFFC-094A-85DE-A28B331DE853}"/>
    <dgm:cxn modelId="{8BEA85C7-9C08-4A13-8D43-47FB64C0458A}" type="presOf" srcId="{0EB6BB96-3527-4F3E-AACF-99E8E23CA620}" destId="{B36032D5-0996-4538-9A01-B851EE53B179}" srcOrd="0" destOrd="0" presId="urn:microsoft.com/office/officeart/2005/8/layout/hProcess9"/>
    <dgm:cxn modelId="{3247F9D3-7D3F-4365-9266-1051D8B7207C}" srcId="{0FE58DAA-E423-41D4-83E2-15FF91D809DE}" destId="{A0D7CF38-7838-437F-AB6A-8224CDB0907F}" srcOrd="2" destOrd="0" parTransId="{65F35840-5CC3-4FBA-8515-0D27331DCC1A}" sibTransId="{07D23FE1-5A74-458A-974D-9B333D963EF2}"/>
    <dgm:cxn modelId="{4BE08FD4-EECD-491C-9B70-76E73AA6BB77}" type="presParOf" srcId="{3330F744-653E-44AA-BE11-E3C8C0D420C1}" destId="{43F6F5F5-7B06-4BFF-B5D5-19842BF88155}" srcOrd="0" destOrd="0" presId="urn:microsoft.com/office/officeart/2005/8/layout/hProcess9"/>
    <dgm:cxn modelId="{3A89B69D-52AF-4460-9E2D-8F8A433D310B}" type="presParOf" srcId="{3330F744-653E-44AA-BE11-E3C8C0D420C1}" destId="{397C77A3-2376-4BAB-901F-C66AA947ADF9}" srcOrd="1" destOrd="0" presId="urn:microsoft.com/office/officeart/2005/8/layout/hProcess9"/>
    <dgm:cxn modelId="{F4ED4A27-5D7A-BF46-91B7-CAC8E82EB868}" type="presParOf" srcId="{397C77A3-2376-4BAB-901F-C66AA947ADF9}" destId="{BCCDB17D-1206-5C42-BA11-08804F940DA1}" srcOrd="0" destOrd="0" presId="urn:microsoft.com/office/officeart/2005/8/layout/hProcess9"/>
    <dgm:cxn modelId="{FA1CDECE-943C-0141-BEC4-D2D4979A90E0}" type="presParOf" srcId="{397C77A3-2376-4BAB-901F-C66AA947ADF9}" destId="{F4992C38-FABD-464E-A232-D6AE5A18A5CE}" srcOrd="1" destOrd="0" presId="urn:microsoft.com/office/officeart/2005/8/layout/hProcess9"/>
    <dgm:cxn modelId="{9BFF0D89-999B-DD4F-A0CB-211118B87E0F}" type="presParOf" srcId="{397C77A3-2376-4BAB-901F-C66AA947ADF9}" destId="{DFBCEE64-B42C-524E-B21A-C92FA4A4A99F}" srcOrd="2" destOrd="0" presId="urn:microsoft.com/office/officeart/2005/8/layout/hProcess9"/>
    <dgm:cxn modelId="{BCB4FD9C-7CD0-9C40-A185-2E377CC42288}" type="presParOf" srcId="{397C77A3-2376-4BAB-901F-C66AA947ADF9}" destId="{70BBD5A2-9B92-6744-A62D-39B0D23188CE}" srcOrd="3" destOrd="0" presId="urn:microsoft.com/office/officeart/2005/8/layout/hProcess9"/>
    <dgm:cxn modelId="{1DDC3C0B-AF70-4B6F-9155-B1983825E154}" type="presParOf" srcId="{397C77A3-2376-4BAB-901F-C66AA947ADF9}" destId="{B79DF333-CD26-4266-B1B3-09AFE12D103C}" srcOrd="4" destOrd="0" presId="urn:microsoft.com/office/officeart/2005/8/layout/hProcess9"/>
    <dgm:cxn modelId="{37D58F44-E9F9-4C32-A915-82B4DDB97594}" type="presParOf" srcId="{397C77A3-2376-4BAB-901F-C66AA947ADF9}" destId="{2D64A64F-EFCC-466E-9696-749D28EFDFA4}" srcOrd="5" destOrd="0" presId="urn:microsoft.com/office/officeart/2005/8/layout/hProcess9"/>
    <dgm:cxn modelId="{ACB25458-C13C-4D78-A6C3-C9F6290FC526}" type="presParOf" srcId="{397C77A3-2376-4BAB-901F-C66AA947ADF9}" destId="{B36032D5-0996-4538-9A01-B851EE53B17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6F5F5-7B06-4BFF-B5D5-19842BF88155}">
      <dsp:nvSpPr>
        <dsp:cNvPr id="0" name=""/>
        <dsp:cNvSpPr/>
      </dsp:nvSpPr>
      <dsp:spPr>
        <a:xfrm>
          <a:off x="750317" y="0"/>
          <a:ext cx="8921174" cy="27806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DF333-CD26-4266-B1B3-09AFE12D103C}">
      <dsp:nvSpPr>
        <dsp:cNvPr id="0" name=""/>
        <dsp:cNvSpPr/>
      </dsp:nvSpPr>
      <dsp:spPr>
        <a:xfrm>
          <a:off x="3587" y="834203"/>
          <a:ext cx="2330738" cy="1112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El 74% cree que el Estado debe reducir las diferencias entre ricos y pobres. Sin embargo…</a:t>
          </a:r>
        </a:p>
      </dsp:txBody>
      <dsp:txXfrm>
        <a:off x="57884" y="888500"/>
        <a:ext cx="2222144" cy="1003676"/>
      </dsp:txXfrm>
    </dsp:sp>
    <dsp:sp modelId="{7F68F3A2-C501-44C1-A34A-3038EFE8DCE6}">
      <dsp:nvSpPr>
        <dsp:cNvPr id="0" name=""/>
        <dsp:cNvSpPr/>
      </dsp:nvSpPr>
      <dsp:spPr>
        <a:xfrm>
          <a:off x="2722782" y="834203"/>
          <a:ext cx="2330738" cy="1112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El 63%</a:t>
          </a:r>
          <a:r>
            <a:rPr lang="es-CL" sz="1200" kern="1200" dirty="0">
              <a:latin typeface="Calibri Light" panose="020F0302020204030204"/>
            </a:rPr>
            <a:t> </a:t>
          </a:r>
          <a:r>
            <a:rPr lang="es-CL" sz="1200" kern="1200" dirty="0"/>
            <a:t>manifiesta que no hay justicia en la distribución de las cargas tributarias.</a:t>
          </a:r>
          <a:r>
            <a:rPr lang="es-CL" sz="1200" kern="1200" dirty="0">
              <a:latin typeface="Calibri Light" panose="020F0302020204030204"/>
            </a:rPr>
            <a:t> </a:t>
          </a:r>
          <a:endParaRPr lang="es-CL" sz="1200" kern="1200" dirty="0"/>
        </a:p>
      </dsp:txBody>
      <dsp:txXfrm>
        <a:off x="2777079" y="888500"/>
        <a:ext cx="2222144" cy="1003676"/>
      </dsp:txXfrm>
    </dsp:sp>
    <dsp:sp modelId="{F10FECCD-9B7B-4F74-8478-92663C9D3B7F}">
      <dsp:nvSpPr>
        <dsp:cNvPr id="0" name=""/>
        <dsp:cNvSpPr/>
      </dsp:nvSpPr>
      <dsp:spPr>
        <a:xfrm>
          <a:off x="5441977" y="834203"/>
          <a:ext cx="2330738" cy="1112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El 84% cree que el sistema tributario beneficia a los más ricos y es injusto con </a:t>
          </a:r>
          <a:r>
            <a:rPr lang="es-CL" sz="1200" kern="1200" dirty="0">
              <a:latin typeface="Calibri Light" panose="020F0302020204030204"/>
            </a:rPr>
            <a:t>las y los</a:t>
          </a:r>
          <a:r>
            <a:rPr lang="es-CL" sz="1200" kern="1200" dirty="0"/>
            <a:t> trabajadores comunes y corrientes.</a:t>
          </a:r>
        </a:p>
      </dsp:txBody>
      <dsp:txXfrm>
        <a:off x="5496274" y="888500"/>
        <a:ext cx="2222144" cy="1003676"/>
      </dsp:txXfrm>
    </dsp:sp>
    <dsp:sp modelId="{B36032D5-0996-4538-9A01-B851EE53B179}">
      <dsp:nvSpPr>
        <dsp:cNvPr id="0" name=""/>
        <dsp:cNvSpPr/>
      </dsp:nvSpPr>
      <dsp:spPr>
        <a:xfrm>
          <a:off x="8161172" y="834203"/>
          <a:ext cx="2330738" cy="1112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 78% opina que hay tantos vacíos en favor de los más ricos que se justifica el no pago de impuestos por parte del resto.</a:t>
          </a:r>
          <a:endParaRPr lang="es-CL" sz="1200" kern="1200" dirty="0"/>
        </a:p>
      </dsp:txBody>
      <dsp:txXfrm>
        <a:off x="8215469" y="888500"/>
        <a:ext cx="2222144" cy="1003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AC3EA-5BE1-794F-8304-9E560B1A5EC9}">
      <dsp:nvSpPr>
        <dsp:cNvPr id="0" name=""/>
        <dsp:cNvSpPr/>
      </dsp:nvSpPr>
      <dsp:spPr>
        <a:xfrm rot="10800000">
          <a:off x="2074571" y="4153"/>
          <a:ext cx="7302190" cy="9411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39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/>
            <a:t>Ampliación del Estado de Bienestar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/>
            <a:t>Ampliación de la cobertura de políticas sociales se financiará con impuestos personales y combate a la evasión y la elusión.</a:t>
          </a:r>
          <a:endParaRPr lang="es-CL" sz="1800" b="0" kern="1200" dirty="0"/>
        </a:p>
      </dsp:txBody>
      <dsp:txXfrm rot="10800000">
        <a:off x="2309868" y="4153"/>
        <a:ext cx="7066893" cy="941190"/>
      </dsp:txXfrm>
    </dsp:sp>
    <dsp:sp modelId="{240186F6-2B30-E449-ACE6-0A8FB09ADBB1}">
      <dsp:nvSpPr>
        <dsp:cNvPr id="0" name=""/>
        <dsp:cNvSpPr/>
      </dsp:nvSpPr>
      <dsp:spPr>
        <a:xfrm>
          <a:off x="1603975" y="4153"/>
          <a:ext cx="941190" cy="94119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8AFD6-ABC9-BB45-B728-458161A04872}">
      <dsp:nvSpPr>
        <dsp:cNvPr id="0" name=""/>
        <dsp:cNvSpPr/>
      </dsp:nvSpPr>
      <dsp:spPr>
        <a:xfrm rot="10800000">
          <a:off x="2074571" y="1226297"/>
          <a:ext cx="7302190" cy="9411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39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kern="1200" dirty="0"/>
            <a:t>Descentralización y Equidad territorial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0" kern="1200" dirty="0"/>
            <a:t>Impuestos territoriales para una Convergencia Regional.</a:t>
          </a:r>
        </a:p>
      </dsp:txBody>
      <dsp:txXfrm rot="10800000">
        <a:off x="2309868" y="1226297"/>
        <a:ext cx="7066893" cy="941190"/>
      </dsp:txXfrm>
    </dsp:sp>
    <dsp:sp modelId="{0DF0947B-244E-C640-9BAF-743675BC8654}">
      <dsp:nvSpPr>
        <dsp:cNvPr id="0" name=""/>
        <dsp:cNvSpPr/>
      </dsp:nvSpPr>
      <dsp:spPr>
        <a:xfrm>
          <a:off x="1603975" y="1226297"/>
          <a:ext cx="941190" cy="9411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F23C2-5986-BA4D-8708-684921F5245A}">
      <dsp:nvSpPr>
        <dsp:cNvPr id="0" name=""/>
        <dsp:cNvSpPr/>
      </dsp:nvSpPr>
      <dsp:spPr>
        <a:xfrm rot="10800000">
          <a:off x="2074571" y="2448440"/>
          <a:ext cx="7302190" cy="9411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39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/>
            <a:t>Políticas de desarrollo productivo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/>
            <a:t>La diversificación de nuestra economía se financiará con el royalty a la gran minería del cobre.</a:t>
          </a:r>
          <a:endParaRPr lang="es-CL" sz="1800" b="0" kern="1200" dirty="0"/>
        </a:p>
      </dsp:txBody>
      <dsp:txXfrm rot="10800000">
        <a:off x="2309868" y="2448440"/>
        <a:ext cx="7066893" cy="941190"/>
      </dsp:txXfrm>
    </dsp:sp>
    <dsp:sp modelId="{C6F470D6-B7DF-E24E-9DAE-CBF8A9CD548E}">
      <dsp:nvSpPr>
        <dsp:cNvPr id="0" name=""/>
        <dsp:cNvSpPr/>
      </dsp:nvSpPr>
      <dsp:spPr>
        <a:xfrm>
          <a:off x="1603975" y="2448440"/>
          <a:ext cx="941190" cy="9411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F632C-3A6B-9F43-A996-B4A8A79DAE62}">
      <dsp:nvSpPr>
        <dsp:cNvPr id="0" name=""/>
        <dsp:cNvSpPr/>
      </dsp:nvSpPr>
      <dsp:spPr>
        <a:xfrm rot="10800000">
          <a:off x="2074571" y="3670583"/>
          <a:ext cx="7302190" cy="9411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039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/>
            <a:t>Reforma fiscal para un bienestar sostenible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/>
            <a:t>Revisión de  impuestos verdes contemplará una transición justa, con diálogo social y plan de compensación.</a:t>
          </a:r>
          <a:endParaRPr lang="es-CL" sz="1800" b="0" kern="1200" dirty="0"/>
        </a:p>
      </dsp:txBody>
      <dsp:txXfrm rot="10800000">
        <a:off x="2309868" y="3670583"/>
        <a:ext cx="7066893" cy="941190"/>
      </dsp:txXfrm>
    </dsp:sp>
    <dsp:sp modelId="{08DE3A49-BB8F-CA41-9EC5-3B4C6102FF93}">
      <dsp:nvSpPr>
        <dsp:cNvPr id="0" name=""/>
        <dsp:cNvSpPr/>
      </dsp:nvSpPr>
      <dsp:spPr>
        <a:xfrm>
          <a:off x="1603975" y="3670583"/>
          <a:ext cx="941190" cy="94119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542AC-77D3-4370-AE27-273DE49A59AD}">
      <dsp:nvSpPr>
        <dsp:cNvPr id="0" name=""/>
        <dsp:cNvSpPr/>
      </dsp:nvSpPr>
      <dsp:spPr>
        <a:xfrm rot="10800000">
          <a:off x="1603414" y="1616"/>
          <a:ext cx="5405120" cy="9678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81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Elevar en un 41% los ingresos tributarios.</a:t>
          </a:r>
        </a:p>
      </dsp:txBody>
      <dsp:txXfrm rot="10800000">
        <a:off x="1845388" y="1616"/>
        <a:ext cx="5163146" cy="967898"/>
      </dsp:txXfrm>
    </dsp:sp>
    <dsp:sp modelId="{C2EB8D36-CB0D-4EA2-9993-75A98598B46F}">
      <dsp:nvSpPr>
        <dsp:cNvPr id="0" name=""/>
        <dsp:cNvSpPr/>
      </dsp:nvSpPr>
      <dsp:spPr>
        <a:xfrm>
          <a:off x="1119465" y="1616"/>
          <a:ext cx="967898" cy="9678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1F175-DC93-4FEC-9C31-7F235A30957F}">
      <dsp:nvSpPr>
        <dsp:cNvPr id="0" name=""/>
        <dsp:cNvSpPr/>
      </dsp:nvSpPr>
      <dsp:spPr>
        <a:xfrm rot="10800000">
          <a:off x="1603414" y="1258440"/>
          <a:ext cx="5405120" cy="9678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81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Financiar 9 líneas de metro cada año.</a:t>
          </a:r>
        </a:p>
      </dsp:txBody>
      <dsp:txXfrm rot="10800000">
        <a:off x="1845388" y="1258440"/>
        <a:ext cx="5163146" cy="967898"/>
      </dsp:txXfrm>
    </dsp:sp>
    <dsp:sp modelId="{805C262E-3E8A-4935-B1C7-64D03B8A02F7}">
      <dsp:nvSpPr>
        <dsp:cNvPr id="0" name=""/>
        <dsp:cNvSpPr/>
      </dsp:nvSpPr>
      <dsp:spPr>
        <a:xfrm>
          <a:off x="1047744" y="1214827"/>
          <a:ext cx="967898" cy="9678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1FA69-D377-4E28-9C5F-2974C9DBA975}">
      <dsp:nvSpPr>
        <dsp:cNvPr id="0" name=""/>
        <dsp:cNvSpPr/>
      </dsp:nvSpPr>
      <dsp:spPr>
        <a:xfrm rot="10800000">
          <a:off x="1603414" y="2515264"/>
          <a:ext cx="5405120" cy="9678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81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Cubrir el déficit habitacional en 4 años.</a:t>
          </a:r>
        </a:p>
      </dsp:txBody>
      <dsp:txXfrm rot="10800000">
        <a:off x="1845388" y="2515264"/>
        <a:ext cx="5163146" cy="967898"/>
      </dsp:txXfrm>
    </dsp:sp>
    <dsp:sp modelId="{A3C648C2-0104-4934-A7B8-5F70D447C81B}">
      <dsp:nvSpPr>
        <dsp:cNvPr id="0" name=""/>
        <dsp:cNvSpPr/>
      </dsp:nvSpPr>
      <dsp:spPr>
        <a:xfrm>
          <a:off x="1119465" y="2515264"/>
          <a:ext cx="967898" cy="9678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6F5F5-7B06-4BFF-B5D5-19842BF88155}">
      <dsp:nvSpPr>
        <dsp:cNvPr id="0" name=""/>
        <dsp:cNvSpPr/>
      </dsp:nvSpPr>
      <dsp:spPr>
        <a:xfrm>
          <a:off x="863227" y="0"/>
          <a:ext cx="9783240" cy="57723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DB17D-1206-5C42-BA11-08804F940DA1}">
      <dsp:nvSpPr>
        <dsp:cNvPr id="0" name=""/>
        <dsp:cNvSpPr/>
      </dsp:nvSpPr>
      <dsp:spPr>
        <a:xfrm>
          <a:off x="3933" y="1731712"/>
          <a:ext cx="2555961" cy="230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US" sz="1800" b="0" kern="1200" dirty="0"/>
            <a:t>Incorporar los planteamientos de las organizaciones de la sociedad civil respecto a los principios que guiarán el nuevo pacto tributario.</a:t>
          </a:r>
          <a:endParaRPr lang="es-CL" sz="1800" b="0" kern="1200" dirty="0"/>
        </a:p>
      </dsp:txBody>
      <dsp:txXfrm>
        <a:off x="116647" y="1844426"/>
        <a:ext cx="2330533" cy="2083521"/>
      </dsp:txXfrm>
    </dsp:sp>
    <dsp:sp modelId="{DFBCEE64-B42C-524E-B21A-C92FA4A4A99F}">
      <dsp:nvSpPr>
        <dsp:cNvPr id="0" name=""/>
        <dsp:cNvSpPr/>
      </dsp:nvSpPr>
      <dsp:spPr>
        <a:xfrm>
          <a:off x="2985889" y="1731712"/>
          <a:ext cx="2555961" cy="230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None/>
          </a:pPr>
          <a:r>
            <a:rPr lang="es-US" sz="1800" kern="1200" dirty="0"/>
            <a:t>Establecer un diálogo fructífero con organizaciones sociales, de trabajadores, pymes, grandes empresas, colegios profesionales y el mundo académico.</a:t>
          </a:r>
          <a:endParaRPr lang="es-CL" sz="1800" kern="1200" dirty="0"/>
        </a:p>
      </dsp:txBody>
      <dsp:txXfrm>
        <a:off x="3098603" y="1844426"/>
        <a:ext cx="2330533" cy="2083521"/>
      </dsp:txXfrm>
    </dsp:sp>
    <dsp:sp modelId="{B79DF333-CD26-4266-B1B3-09AFE12D103C}">
      <dsp:nvSpPr>
        <dsp:cNvPr id="0" name=""/>
        <dsp:cNvSpPr/>
      </dsp:nvSpPr>
      <dsp:spPr>
        <a:xfrm>
          <a:off x="5967844" y="1731712"/>
          <a:ext cx="2555961" cy="230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kern="1200" dirty="0"/>
            <a:t>Ampliar la discusión a grupos que no han participado previamente en espacios de discusión tributaria.</a:t>
          </a:r>
          <a:endParaRPr lang="es-CL" sz="1800" kern="1200" dirty="0"/>
        </a:p>
      </dsp:txBody>
      <dsp:txXfrm>
        <a:off x="6080558" y="1844426"/>
        <a:ext cx="2330533" cy="2083521"/>
      </dsp:txXfrm>
    </dsp:sp>
    <dsp:sp modelId="{B36032D5-0996-4538-9A01-B851EE53B179}">
      <dsp:nvSpPr>
        <dsp:cNvPr id="0" name=""/>
        <dsp:cNvSpPr/>
      </dsp:nvSpPr>
      <dsp:spPr>
        <a:xfrm>
          <a:off x="8949799" y="1731712"/>
          <a:ext cx="2555961" cy="2308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kern="1200" dirty="0"/>
            <a:t>Utilizar los resultados sistematizados de los encuentros para el diseño de la reforma tributaria.  </a:t>
          </a:r>
          <a:endParaRPr lang="es-CL" sz="1800" kern="1200" dirty="0"/>
        </a:p>
      </dsp:txBody>
      <dsp:txXfrm>
        <a:off x="9062513" y="1844426"/>
        <a:ext cx="2330533" cy="2083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7ABE23-6340-4555-B28E-78FC102DF4D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648" r="2937" b="7510"/>
          <a:stretch/>
        </p:blipFill>
        <p:spPr>
          <a:xfrm>
            <a:off x="0" y="3288633"/>
            <a:ext cx="12192000" cy="35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MX"/>
              <a:t>Haz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B495B0-27B3-454A-9C8C-F7613D07A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229" y="5340511"/>
            <a:ext cx="161558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MX"/>
              <a:t>Haz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MX"/>
              <a:t>Haz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MX"/>
              <a:t>Haz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gobCL" pitchFamily="2" charset="77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gobCL" pitchFamily="2" charset="77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gobCL" pitchFamily="2" charset="77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C78A311-9164-4BFC-A5F7-53C5AFCAC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8652" y="5680760"/>
            <a:ext cx="1292464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MX"/>
              <a:t>Haz clic en el icono para agregar una imagen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3250F9-39B0-4B6D-916D-1EE9B1F3E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686" y="5954724"/>
            <a:ext cx="240812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5D5923-F655-49E0-9A1C-D1A12554438F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b="7510"/>
          <a:stretch/>
        </p:blipFill>
        <p:spPr>
          <a:xfrm>
            <a:off x="-348343" y="3288633"/>
            <a:ext cx="12913200" cy="35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2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2ABA42-976A-9946-9BE3-74169DFC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3B1DF-347C-4102-B16F-D508BDBF54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1591" y="0"/>
            <a:ext cx="1176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rgbClr val="284A7C"/>
          </a:solidFill>
          <a:latin typeface="GOBCL-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bCL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bCL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bCL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bCL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bCL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E23DC2-D968-9140-A618-34E424C0DC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1591" y="0"/>
            <a:ext cx="11768818" cy="6858000"/>
          </a:xfrm>
          <a:prstGeom prst="rect">
            <a:avLst/>
          </a:prstGeom>
        </p:spPr>
      </p:pic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17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chemeClr val="bg1"/>
          </a:solidFill>
          <a:latin typeface="GOBCL-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597773"/>
            <a:ext cx="11739716" cy="1134700"/>
          </a:xfrm>
        </p:spPr>
        <p:txBody>
          <a:bodyPr>
            <a:noAutofit/>
          </a:bodyPr>
          <a:lstStyle/>
          <a:p>
            <a:r>
              <a:rPr lang="es-CL" sz="6000" dirty="0"/>
              <a:t>Un nuevo pacto fiscal para Chile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040A3FD-CE85-403D-8F23-2E678DDB7E5C}"/>
              </a:ext>
            </a:extLst>
          </p:cNvPr>
          <p:cNvSpPr txBox="1">
            <a:spLocks/>
          </p:cNvSpPr>
          <p:nvPr/>
        </p:nvSpPr>
        <p:spPr>
          <a:xfrm>
            <a:off x="7362825" y="2315343"/>
            <a:ext cx="4210050" cy="1278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000" b="0" dirty="0"/>
              <a:t>Claudia Sanhueza</a:t>
            </a:r>
            <a:br>
              <a:rPr lang="es-CL" sz="3000" b="0" dirty="0"/>
            </a:br>
            <a:r>
              <a:rPr lang="es-CL" sz="3000" b="0" dirty="0"/>
              <a:t>Ministra de Hacienda (s)</a:t>
            </a:r>
            <a:br>
              <a:rPr lang="es-CL" sz="3000" b="0" dirty="0"/>
            </a:br>
            <a:r>
              <a:rPr lang="es-CL" sz="3000" b="0" dirty="0"/>
              <a:t>21/04/2022</a:t>
            </a:r>
          </a:p>
        </p:txBody>
      </p:sp>
    </p:spTree>
    <p:extLst>
      <p:ext uri="{BB962C8B-B14F-4D97-AF65-F5344CB8AC3E}">
        <p14:creationId xmlns:p14="http://schemas.microsoft.com/office/powerpoint/2010/main" val="267356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6AA98D2-280C-469C-AB87-A5C7D5F92B14}"/>
              </a:ext>
            </a:extLst>
          </p:cNvPr>
          <p:cNvSpPr txBox="1">
            <a:spLocks/>
          </p:cNvSpPr>
          <p:nvPr/>
        </p:nvSpPr>
        <p:spPr>
          <a:xfrm>
            <a:off x="595457" y="135465"/>
            <a:ext cx="10980737" cy="11564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pPr algn="just"/>
            <a:r>
              <a:rPr lang="es-CL" sz="3600" dirty="0"/>
              <a:t>Los ingresos tributarios se siguen apoyando fuertemente en el IVA, a diferencia del promedio OCDE, en donde la composición es diversa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FA7A1C-8E57-476C-9193-07C4BC054285}"/>
              </a:ext>
            </a:extLst>
          </p:cNvPr>
          <p:cNvSpPr txBox="1"/>
          <p:nvPr/>
        </p:nvSpPr>
        <p:spPr>
          <a:xfrm>
            <a:off x="401494" y="1651376"/>
            <a:ext cx="546100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Ingresos tributarios en Chile, año 2018</a:t>
            </a:r>
            <a:br>
              <a:rPr lang="es-CL" b="1" dirty="0"/>
            </a:br>
            <a:r>
              <a:rPr lang="es-CL" dirty="0"/>
              <a:t>(% del total de la recaudación tributaria)</a:t>
            </a:r>
            <a:br>
              <a:rPr lang="es-CL" dirty="0"/>
            </a:br>
            <a:endParaRPr lang="es-CL" dirty="0">
              <a:highlight>
                <a:srgbClr val="FFFF00"/>
              </a:highligh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48AC12-5D52-44DE-B0B8-D2814438B613}"/>
              </a:ext>
            </a:extLst>
          </p:cNvPr>
          <p:cNvSpPr txBox="1"/>
          <p:nvPr/>
        </p:nvSpPr>
        <p:spPr>
          <a:xfrm>
            <a:off x="5862494" y="1641277"/>
            <a:ext cx="546100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Ingresos tributarios OCDE, año 2018</a:t>
            </a:r>
            <a:br>
              <a:rPr lang="es-CL" dirty="0"/>
            </a:br>
            <a:r>
              <a:rPr lang="es-CL" dirty="0"/>
              <a:t>(% del total de la recaudación tributaria)</a:t>
            </a:r>
            <a:endParaRPr lang="es-CL" dirty="0">
              <a:highlight>
                <a:srgbClr val="FFFF00"/>
              </a:highlight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63301EA-1FB0-4318-8B3D-D6B445E4F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110334"/>
              </p:ext>
            </p:extLst>
          </p:nvPr>
        </p:nvGraphicFramePr>
        <p:xfrm>
          <a:off x="615806" y="2526648"/>
          <a:ext cx="10345564" cy="356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C096F14-B623-4A6C-91A2-470467152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97311"/>
              </p:ext>
            </p:extLst>
          </p:nvPr>
        </p:nvGraphicFramePr>
        <p:xfrm>
          <a:off x="5861420" y="2366269"/>
          <a:ext cx="5714774" cy="314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3043B2A-B639-8049-8757-8039A72D8EC5}"/>
              </a:ext>
            </a:extLst>
          </p:cNvPr>
          <p:cNvSpPr txBox="1"/>
          <p:nvPr/>
        </p:nvSpPr>
        <p:spPr>
          <a:xfrm>
            <a:off x="725290" y="6194609"/>
            <a:ext cx="26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OCDE</a:t>
            </a:r>
          </a:p>
        </p:txBody>
      </p:sp>
    </p:spTree>
    <p:extLst>
      <p:ext uri="{BB962C8B-B14F-4D97-AF65-F5344CB8AC3E}">
        <p14:creationId xmlns:p14="http://schemas.microsoft.com/office/powerpoint/2010/main" val="67684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223061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No hemos logrado reducir la desigualdad a través del tiempo…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875497"/>
            <a:ext cx="1061574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Participación en el ingreso del top 1% y 0,1% de la distribución, 1990-2017</a:t>
            </a:r>
            <a:br>
              <a:rPr lang="es-CL" dirty="0"/>
            </a:br>
            <a:r>
              <a:rPr lang="es-CL" dirty="0"/>
              <a:t>(% del ingreso total)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52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Flores, Sanhueza, Atria y Mayer (2019)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DC26CF-F8CB-4E92-A641-37BD2CFE9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643464"/>
              </p:ext>
            </p:extLst>
          </p:nvPr>
        </p:nvGraphicFramePr>
        <p:xfrm>
          <a:off x="3083859" y="2934955"/>
          <a:ext cx="64545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11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100539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Ha disminuido la percepción de justicia e igualdad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22B1E7-5823-4C2A-A8D4-FE2592522F5B}"/>
              </a:ext>
            </a:extLst>
          </p:cNvPr>
          <p:cNvSpPr txBox="1"/>
          <p:nvPr/>
        </p:nvSpPr>
        <p:spPr>
          <a:xfrm>
            <a:off x="1111717" y="1111040"/>
            <a:ext cx="10615748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sz="2200" b="1" dirty="0"/>
              <a:t>Porcentaje de personas que declara preferencias por mayor igualdad en Chile</a:t>
            </a:r>
            <a:br>
              <a:rPr lang="es-CL" sz="2200" b="1" dirty="0"/>
            </a:br>
            <a:endParaRPr lang="es-CL" sz="22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ADB4DE1-650F-4B19-9CAE-55B071043694}"/>
              </a:ext>
            </a:extLst>
          </p:cNvPr>
          <p:cNvGraphicFramePr>
            <a:graphicFrameLocks/>
          </p:cNvGraphicFramePr>
          <p:nvPr/>
        </p:nvGraphicFramePr>
        <p:xfrm>
          <a:off x="3336758" y="1914754"/>
          <a:ext cx="5857576" cy="427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658CB11-F574-45FB-B87E-99BAA7B5A64A}"/>
              </a:ext>
            </a:extLst>
          </p:cNvPr>
          <p:cNvSpPr txBox="1"/>
          <p:nvPr/>
        </p:nvSpPr>
        <p:spPr>
          <a:xfrm>
            <a:off x="725290" y="6194609"/>
            <a:ext cx="399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Encuesta Mundial de Valores</a:t>
            </a:r>
          </a:p>
        </p:txBody>
      </p:sp>
    </p:spTree>
    <p:extLst>
      <p:ext uri="{BB962C8B-B14F-4D97-AF65-F5344CB8AC3E}">
        <p14:creationId xmlns:p14="http://schemas.microsoft.com/office/powerpoint/2010/main" val="28680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274169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…Y, a diferencia de la mayoría de los países de la OCDE, no utilizamos el sistema tributario para reducir la desigualdad de mercado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401494" y="1651376"/>
            <a:ext cx="546100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Coeficiente de Gini antes y después de impuestos y transferencias, países OCDE</a:t>
            </a:r>
            <a:br>
              <a:rPr lang="es-CL" dirty="0"/>
            </a:br>
            <a:endParaRPr lang="es-CL" dirty="0"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52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OCDE y De Rosa, Flores y Morgan (2020)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1135FC-CD5D-4AA0-82B6-5680C13477B6}"/>
              </a:ext>
            </a:extLst>
          </p:cNvPr>
          <p:cNvSpPr txBox="1"/>
          <p:nvPr/>
        </p:nvSpPr>
        <p:spPr>
          <a:xfrm>
            <a:off x="6812326" y="1663993"/>
            <a:ext cx="4250121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Carga tributaria por percentil de la distribución</a:t>
            </a:r>
            <a:br>
              <a:rPr lang="es-CL" dirty="0"/>
            </a:br>
            <a:r>
              <a:rPr lang="es-CL" dirty="0"/>
              <a:t>(%)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BD42BAB-6F69-4820-BB0A-469E7989B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42863"/>
              </p:ext>
            </p:extLst>
          </p:nvPr>
        </p:nvGraphicFramePr>
        <p:xfrm>
          <a:off x="6911362" y="2742058"/>
          <a:ext cx="4572000" cy="300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9216AC5E-D45C-4E38-8E25-B136C67D6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971626"/>
              </p:ext>
            </p:extLst>
          </p:nvPr>
        </p:nvGraphicFramePr>
        <p:xfrm>
          <a:off x="401494" y="2662518"/>
          <a:ext cx="5694506" cy="330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819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399525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La regresividad de nuestro sistema tributario está relacionada con la baja recaudación en impuestos personales, tanto a la renta como a la propiedad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401494" y="1875497"/>
            <a:ext cx="546100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Recaudación por impuestos personales a la renta, países OCDE</a:t>
            </a:r>
            <a:br>
              <a:rPr lang="es-CL" dirty="0"/>
            </a:br>
            <a:r>
              <a:rPr lang="es-CL" dirty="0"/>
              <a:t>(% del PIB, 2020)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52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OCDE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1135FC-CD5D-4AA0-82B6-5680C13477B6}"/>
              </a:ext>
            </a:extLst>
          </p:cNvPr>
          <p:cNvSpPr txBox="1"/>
          <p:nvPr/>
        </p:nvSpPr>
        <p:spPr>
          <a:xfrm>
            <a:off x="6812326" y="1888114"/>
            <a:ext cx="4250121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Recaudación por impuestos a la propiedad, países OCDE</a:t>
            </a:r>
            <a:br>
              <a:rPr lang="es-CL" dirty="0"/>
            </a:br>
            <a:r>
              <a:rPr lang="es-CL" dirty="0"/>
              <a:t>(% del PIB, 2020)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F6B20FA-0A19-47E8-BA12-9E0EB0986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49434"/>
              </p:ext>
            </p:extLst>
          </p:nvPr>
        </p:nvGraphicFramePr>
        <p:xfrm>
          <a:off x="601579" y="3148459"/>
          <a:ext cx="50999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8BE7F23-758A-4962-A252-6AFE7004C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54433"/>
              </p:ext>
            </p:extLst>
          </p:nvPr>
        </p:nvGraphicFramePr>
        <p:xfrm>
          <a:off x="6490449" y="3135842"/>
          <a:ext cx="5300057" cy="275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94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C2AC411-5C56-4178-BA71-A03B5AF0206C}"/>
              </a:ext>
            </a:extLst>
          </p:cNvPr>
          <p:cNvSpPr txBox="1">
            <a:spLocks/>
          </p:cNvSpPr>
          <p:nvPr/>
        </p:nvSpPr>
        <p:spPr>
          <a:xfrm>
            <a:off x="662538" y="28732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Combatir la evasión y elusión es tanto un imperativo de igualdad ante la ley como una indispensable herramienta de recaudación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25B8AC-58CE-4D61-AFBC-5BF8515F337C}"/>
              </a:ext>
            </a:extLst>
          </p:cNvPr>
          <p:cNvSpPr txBox="1"/>
          <p:nvPr/>
        </p:nvSpPr>
        <p:spPr>
          <a:xfrm>
            <a:off x="662538" y="1640497"/>
            <a:ext cx="10615748" cy="967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s-CL" dirty="0">
                <a:latin typeface="Calibri"/>
                <a:cs typeface="Times New Roman"/>
              </a:rPr>
              <a:t>Se estima que la evasión y elusión alcanza un 7,5% del PIB (Jorratt y Martner, 2020). </a:t>
            </a:r>
          </a:p>
          <a:p>
            <a:pPr marL="0" indent="0">
              <a:buNone/>
            </a:pPr>
            <a:r>
              <a:rPr lang="es-CL" dirty="0">
                <a:latin typeface="Calibri"/>
                <a:cs typeface="Times New Roman"/>
              </a:rPr>
              <a:t>Este dinero permitiría, por ejemplo: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6F8E3E-DA1D-40A3-8D10-93406C7BC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90779"/>
              </p:ext>
            </p:extLst>
          </p:nvPr>
        </p:nvGraphicFramePr>
        <p:xfrm>
          <a:off x="2032000" y="2653553"/>
          <a:ext cx="8128000" cy="348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19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744033"/>
            <a:ext cx="10615748" cy="136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Distribución de la renta económica que se genera en la operación</a:t>
            </a:r>
          </a:p>
          <a:p>
            <a:pPr marL="0" indent="0" algn="ctr">
              <a:buNone/>
            </a:pPr>
            <a:r>
              <a:rPr lang="es-CL" b="1" dirty="0"/>
              <a:t> de la gran minería privada</a:t>
            </a:r>
            <a:br>
              <a:rPr lang="es-CL" b="1" dirty="0"/>
            </a:br>
            <a:r>
              <a:rPr lang="es-CL" dirty="0"/>
              <a:t>(%)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26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</a:t>
            </a:r>
            <a:r>
              <a:rPr lang="es-CL" dirty="0" err="1"/>
              <a:t>Jorratt</a:t>
            </a:r>
            <a:r>
              <a:rPr lang="es-CL" dirty="0"/>
              <a:t> (2021)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2AC411-5C56-4178-BA71-A03B5AF0206C}"/>
              </a:ext>
            </a:extLst>
          </p:cNvPr>
          <p:cNvSpPr txBox="1">
            <a:spLocks/>
          </p:cNvSpPr>
          <p:nvPr/>
        </p:nvSpPr>
        <p:spPr>
          <a:xfrm>
            <a:off x="725290" y="248636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Existe espacio para aumentar el aporte de la gran minería del cobre al Estado, sin alterar los incentivos a invertir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28DDC7C-598C-4597-B884-FC08CABB0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708528"/>
              </p:ext>
            </p:extLst>
          </p:nvPr>
        </p:nvGraphicFramePr>
        <p:xfrm>
          <a:off x="3375641" y="2911651"/>
          <a:ext cx="5432612" cy="330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09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875497"/>
            <a:ext cx="1061574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Impuesto al carbono en el mundo</a:t>
            </a:r>
            <a:br>
              <a:rPr lang="es-CL" b="1" dirty="0"/>
            </a:br>
            <a:r>
              <a:rPr lang="es-CL" dirty="0"/>
              <a:t>(US$ por tonelada de CO2)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26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ONU (2021)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2AC411-5C56-4178-BA71-A03B5AF0206C}"/>
              </a:ext>
            </a:extLst>
          </p:cNvPr>
          <p:cNvSpPr txBox="1">
            <a:spLocks/>
          </p:cNvSpPr>
          <p:nvPr/>
        </p:nvSpPr>
        <p:spPr>
          <a:xfrm>
            <a:off x="662538" y="294059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Hacemos poco para enfrentar la crisis climática con instrumentos tributarios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9974F29-45E8-2807-5F9A-B8FCCCE6D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842912"/>
              </p:ext>
            </p:extLst>
          </p:nvPr>
        </p:nvGraphicFramePr>
        <p:xfrm>
          <a:off x="2339788" y="2948940"/>
          <a:ext cx="7153836" cy="294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01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22015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Percepción versus realidad sobre la eficiencia del Estado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D8E8F30-1CC7-4CBD-82C3-0C8E0C7EE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75286"/>
              </p:ext>
            </p:extLst>
          </p:nvPr>
        </p:nvGraphicFramePr>
        <p:xfrm>
          <a:off x="434360" y="2483439"/>
          <a:ext cx="4811407" cy="319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F9BB392-7378-4FBE-BBA5-9268A5CBF708}"/>
              </a:ext>
            </a:extLst>
          </p:cNvPr>
          <p:cNvSpPr txBox="1"/>
          <p:nvPr/>
        </p:nvSpPr>
        <p:spPr>
          <a:xfrm>
            <a:off x="538396" y="1248537"/>
            <a:ext cx="4363931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sz="2000" b="1" dirty="0"/>
              <a:t>Percepción de las personas respecto al uso de los impuestos, 2014</a:t>
            </a:r>
            <a:br>
              <a:rPr lang="es-CL" sz="2000" b="1" dirty="0"/>
            </a:b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E41FDF-E149-4C04-B9CB-41BE1C18772E}"/>
              </a:ext>
            </a:extLst>
          </p:cNvPr>
          <p:cNvSpPr txBox="1"/>
          <p:nvPr/>
        </p:nvSpPr>
        <p:spPr>
          <a:xfrm>
            <a:off x="6392779" y="1248537"/>
            <a:ext cx="5916706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sz="2000" b="1" dirty="0"/>
              <a:t>Índice de gobernanza, países OCDE</a:t>
            </a:r>
            <a:br>
              <a:rPr lang="es-CL" sz="2000" b="1" dirty="0"/>
            </a:br>
            <a:r>
              <a:rPr lang="es-CL" sz="2000" dirty="0"/>
              <a:t>(Percentil de cada país, 100 indica el mejor ranking)</a:t>
            </a:r>
            <a:br>
              <a:rPr lang="es-CL" sz="2000" b="1" dirty="0"/>
            </a:br>
            <a:endParaRPr lang="es-CL" sz="20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26B0F55-97D5-4DBE-90A1-5733A9C4D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30122"/>
              </p:ext>
            </p:extLst>
          </p:nvPr>
        </p:nvGraphicFramePr>
        <p:xfrm>
          <a:off x="5744865" y="2314212"/>
          <a:ext cx="6206503" cy="45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D11EC4C-1324-4EC1-8DA5-7B9574E23524}"/>
              </a:ext>
            </a:extLst>
          </p:cNvPr>
          <p:cNvSpPr txBox="1"/>
          <p:nvPr/>
        </p:nvSpPr>
        <p:spPr>
          <a:xfrm>
            <a:off x="725290" y="6194609"/>
            <a:ext cx="399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Adimark y Banco Mundial</a:t>
            </a:r>
          </a:p>
        </p:txBody>
      </p:sp>
    </p:spTree>
    <p:extLst>
      <p:ext uri="{BB962C8B-B14F-4D97-AF65-F5344CB8AC3E}">
        <p14:creationId xmlns:p14="http://schemas.microsoft.com/office/powerpoint/2010/main" val="347981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500911" y="2377632"/>
            <a:ext cx="10980737" cy="107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CL" sz="3600" dirty="0"/>
              <a:t>Preferencias sociales y carga tributaria</a:t>
            </a:r>
          </a:p>
        </p:txBody>
      </p:sp>
    </p:spTree>
    <p:extLst>
      <p:ext uri="{BB962C8B-B14F-4D97-AF65-F5344CB8AC3E}">
        <p14:creationId xmlns:p14="http://schemas.microsoft.com/office/powerpoint/2010/main" val="34617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601579" y="433138"/>
            <a:ext cx="10980737" cy="107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Agenda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01579" y="1666914"/>
            <a:ext cx="1061574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/>
              <a:t>¿Por qué es necesario un nuevo pacto fiscal?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/>
              <a:t>Diagnóstico de nuestro sistema tributario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/>
              <a:t>Preferencias sociales y carga tributaria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L" sz="2400" dirty="0"/>
              <a:t>Diálogos sociales: reforma tributaria con las personas</a:t>
            </a:r>
            <a:endParaRPr lang="es-CL" sz="2400" dirty="0">
              <a:ea typeface="Calibri"/>
              <a:cs typeface="Calibri"/>
            </a:endParaRP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4989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44454" y="198120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Sistema tributario en la literatura de </a:t>
            </a:r>
            <a:r>
              <a:rPr lang="es-CL" sz="3600" i="1" dirty="0" err="1"/>
              <a:t>public</a:t>
            </a:r>
            <a:r>
              <a:rPr lang="es-CL" sz="3600" i="1" dirty="0"/>
              <a:t> </a:t>
            </a:r>
            <a:r>
              <a:rPr lang="es-CL" sz="3600" i="1" dirty="0" err="1"/>
              <a:t>choice</a:t>
            </a:r>
            <a:endParaRPr lang="es-CL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640497"/>
            <a:ext cx="106157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“La </a:t>
            </a:r>
            <a:r>
              <a:rPr lang="en-US" sz="2200" i="1" dirty="0" err="1"/>
              <a:t>política</a:t>
            </a:r>
            <a:r>
              <a:rPr lang="en-US" sz="2200" i="1" dirty="0"/>
              <a:t> </a:t>
            </a:r>
            <a:r>
              <a:rPr lang="en-US" sz="2200" i="1" dirty="0" err="1"/>
              <a:t>tributaria</a:t>
            </a:r>
            <a:r>
              <a:rPr lang="en-US" sz="2200" i="1" dirty="0"/>
              <a:t> es un </a:t>
            </a:r>
            <a:r>
              <a:rPr lang="en-US" sz="2200" i="1" dirty="0" err="1"/>
              <a:t>producto</a:t>
            </a:r>
            <a:r>
              <a:rPr lang="en-US" sz="2200" i="1" dirty="0"/>
              <a:t> de la </a:t>
            </a:r>
            <a:r>
              <a:rPr lang="en-US" sz="2200" i="1" dirty="0" err="1"/>
              <a:t>política</a:t>
            </a:r>
            <a:r>
              <a:rPr lang="en-US" sz="2200" i="1" dirty="0"/>
              <a:t>, por lo que </a:t>
            </a:r>
            <a:r>
              <a:rPr lang="en-US" sz="2200" i="1" dirty="0" err="1"/>
              <a:t>cualquier</a:t>
            </a:r>
            <a:r>
              <a:rPr lang="en-US" sz="2200" i="1" dirty="0"/>
              <a:t> </a:t>
            </a:r>
            <a:r>
              <a:rPr lang="en-US" sz="2200" i="1" dirty="0" err="1"/>
              <a:t>diagnóstico</a:t>
            </a:r>
            <a:r>
              <a:rPr lang="en-US" sz="2200" i="1" dirty="0"/>
              <a:t> </a:t>
            </a:r>
            <a:r>
              <a:rPr lang="en-US" sz="2200" i="1" dirty="0" err="1"/>
              <a:t>adecuado</a:t>
            </a:r>
            <a:r>
              <a:rPr lang="en-US" sz="2200" i="1" dirty="0"/>
              <a:t> de un </a:t>
            </a:r>
            <a:r>
              <a:rPr lang="en-US" sz="2200" i="1" dirty="0" err="1"/>
              <a:t>sistema</a:t>
            </a:r>
            <a:r>
              <a:rPr lang="en-US" sz="2200" i="1" dirty="0"/>
              <a:t> </a:t>
            </a:r>
            <a:r>
              <a:rPr lang="en-US" sz="2200" i="1" dirty="0" err="1"/>
              <a:t>tributario</a:t>
            </a:r>
            <a:r>
              <a:rPr lang="en-US" sz="2200" i="1" dirty="0"/>
              <a:t> require un </a:t>
            </a:r>
            <a:r>
              <a:rPr lang="en-US" sz="2200" i="1" dirty="0" err="1"/>
              <a:t>reconocimiento</a:t>
            </a:r>
            <a:r>
              <a:rPr lang="en-US" sz="2200" i="1" dirty="0"/>
              <a:t> </a:t>
            </a:r>
            <a:r>
              <a:rPr lang="en-US" sz="2200" i="1" dirty="0" err="1"/>
              <a:t>explícito</a:t>
            </a:r>
            <a:r>
              <a:rPr lang="en-US" sz="2200" i="1" dirty="0"/>
              <a:t> del </a:t>
            </a:r>
            <a:r>
              <a:rPr lang="en-US" sz="2200" i="1" dirty="0" err="1"/>
              <a:t>contexto</a:t>
            </a:r>
            <a:r>
              <a:rPr lang="en-US" sz="2200" i="1" dirty="0"/>
              <a:t> politico dentro del que se </a:t>
            </a:r>
            <a:r>
              <a:rPr lang="en-US" sz="2200" i="1" dirty="0" err="1"/>
              <a:t>ejecuta</a:t>
            </a:r>
            <a:r>
              <a:rPr lang="en-US" sz="2200" i="1" dirty="0"/>
              <a:t> la </a:t>
            </a:r>
            <a:r>
              <a:rPr lang="en-US" sz="2200" i="1" dirty="0" err="1"/>
              <a:t>política</a:t>
            </a:r>
            <a:r>
              <a:rPr lang="en-US" sz="2200" i="1" dirty="0"/>
              <a:t> </a:t>
            </a:r>
            <a:r>
              <a:rPr lang="en-US" sz="2200" i="1" dirty="0" err="1"/>
              <a:t>tributaria</a:t>
            </a:r>
            <a:r>
              <a:rPr lang="en-US" sz="2200" i="1" dirty="0"/>
              <a:t>” (Holcombe, 1998).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200" dirty="0"/>
              <a:t>Si bien la literatura de finanzas públicas y tributación óptima entrega lineamentos normativos sobre el sistema tributario (eficiencia económica), no se debe olvidar la dimensión positiva.</a:t>
            </a:r>
          </a:p>
          <a:p>
            <a:endParaRPr lang="es-C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200" dirty="0"/>
              <a:t>La literatura de </a:t>
            </a:r>
            <a:r>
              <a:rPr lang="es-CL" sz="2200" i="1" dirty="0" err="1"/>
              <a:t>public</a:t>
            </a:r>
            <a:r>
              <a:rPr lang="es-CL" sz="2200" i="1" dirty="0"/>
              <a:t> </a:t>
            </a:r>
            <a:r>
              <a:rPr lang="es-CL" sz="2200" i="1" dirty="0" err="1"/>
              <a:t>choice</a:t>
            </a:r>
            <a:r>
              <a:rPr lang="es-CL" sz="2200" i="1" dirty="0"/>
              <a:t> </a:t>
            </a:r>
            <a:r>
              <a:rPr lang="es-CL" sz="2200" dirty="0"/>
              <a:t>sugiere que un proceso de decisión colectiva puede proveer preferencia reveladas de la sociedad sobre el sistema tributario.</a:t>
            </a:r>
          </a:p>
          <a:p>
            <a:endParaRPr lang="es-C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200" dirty="0"/>
              <a:t>Lo anterior ayuda a mejorar el cumplimiento tributario al dotar de mayor legitimidad al sistema.</a:t>
            </a:r>
          </a:p>
        </p:txBody>
      </p:sp>
    </p:spTree>
    <p:extLst>
      <p:ext uri="{BB962C8B-B14F-4D97-AF65-F5344CB8AC3E}">
        <p14:creationId xmlns:p14="http://schemas.microsoft.com/office/powerpoint/2010/main" val="203305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44454" y="169545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Sistema tributario y preferencias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640497"/>
            <a:ext cx="106157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Podemos interpretar al sistema tributario, por lo tanto, como el resultado de un mecanismo de elección colectiva que busca representar preferencias por redistribución de la sociedad.</a:t>
            </a:r>
            <a:br>
              <a:rPr lang="es-CL" sz="2400" dirty="0"/>
            </a:br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Es una respuesta tributaria a las preferencias sociales por mayor igualdad.</a:t>
            </a:r>
          </a:p>
          <a:p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La alta tasa de cambios tributarios en la última década revelan que nuestro sistema no ha sido capaz de representar preferencias sociales que permitan estabilidad tributaria.</a:t>
            </a:r>
          </a:p>
          <a:p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Los </a:t>
            </a:r>
            <a:r>
              <a:rPr lang="es-CL" sz="2400" i="1" dirty="0"/>
              <a:t>Diálogos Sociales </a:t>
            </a:r>
            <a:r>
              <a:rPr lang="es-CL" sz="2400" dirty="0"/>
              <a:t>buscan ser una instancia que forma parte del proceso democrático, para construir un sistema tributario estable, que responde a los nuevos desafíos de nuestro país.</a:t>
            </a:r>
          </a:p>
        </p:txBody>
      </p:sp>
    </p:spTree>
    <p:extLst>
      <p:ext uri="{BB962C8B-B14F-4D97-AF65-F5344CB8AC3E}">
        <p14:creationId xmlns:p14="http://schemas.microsoft.com/office/powerpoint/2010/main" val="426934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500911" y="2377632"/>
            <a:ext cx="10980737" cy="107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CL" sz="3600" dirty="0">
                <a:latin typeface="GOBCL-HEAVY"/>
              </a:rPr>
              <a:t>Diálogos Sociales: reforma tributaria con las personas</a:t>
            </a:r>
          </a:p>
        </p:txBody>
      </p:sp>
    </p:spTree>
    <p:extLst>
      <p:ext uri="{BB962C8B-B14F-4D97-AF65-F5344CB8AC3E}">
        <p14:creationId xmlns:p14="http://schemas.microsoft.com/office/powerpoint/2010/main" val="300629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34929" y="321945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Un proceso inédito de diálogo social sobre nuestro pacto fiscal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507BE1-5762-EFCC-A26B-0D22484D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00" y="1380810"/>
            <a:ext cx="10874929" cy="52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3478" y="17417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Objetivos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8F58495-E2A0-4168-994B-2473DA27E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205239"/>
              </p:ext>
            </p:extLst>
          </p:nvPr>
        </p:nvGraphicFramePr>
        <p:xfrm>
          <a:off x="194520" y="1227957"/>
          <a:ext cx="11509695" cy="577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91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605631" y="76200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Trece principios para un nuevo pacto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364989" y="1017981"/>
            <a:ext cx="11345748" cy="514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Relación entre la ciudadanía y el Estado.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400" dirty="0"/>
              <a:t>Justicia tributaria, estabilidad y certeza económica.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Consensos respecto a la necesidad de fomentar la inversión pública y privada; responsabilidad fiscal y justicia distributiva.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L" sz="1400" dirty="0"/>
              <a:t>Certeza jurídica a los contribuyentes y responder a la evolución de las necesidades y preferencias de la ciudadanía.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Cualquier sistema tributario implica obligaciones para distintos actores.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Transparencia y eficiencia del uso de los recursos públicos.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Cada categoría de impuestos se debe definir adecuadamente: hecho gravado, base imponible, tasas y sujeto pasivo del impuesto.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Simplicidad.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Equidad horizontal y vertical.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200" dirty="0"/>
              <a:t>Equidad horizontal. Para contribuyentes que se encuentren en una determinada categoría, una misma transacción o renta debe estar sujeta a un tratamiento similar.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200" dirty="0"/>
              <a:t>Equidad vertical. La carga tributaria debería aumentar a medida que aumentan los ingresos o el patrimonio.</a:t>
            </a:r>
            <a:endParaRPr lang="es-CL" sz="12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En el caso de los impuestos a la renta y patrimonio de las personas, es fundamental que estén dotados de una estructura progresiva.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En el caso de los impuestos a las transacciones, es importante evitar la superposición de impuestos a lo largo de la cadena de valor.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>
                <a:ea typeface="Calibri"/>
                <a:cs typeface="Times New Roman"/>
              </a:rPr>
              <a:t>Sobre los impuestos que gravan la renta económica, reducir los incentivos a la captura de rentas, potenciar los incentivos a la inversión y desarrollo de capacidades productivas.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400" dirty="0"/>
              <a:t>Respecto a los impuestos correctivos, es vital apoyar a sectores que requieren procesos de adaptación. </a:t>
            </a:r>
            <a:endParaRPr lang="es-C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69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662538" y="236220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Distintas instancias para que participen todas y todos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640497"/>
            <a:ext cx="10615748" cy="404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/>
            </a:pPr>
            <a:r>
              <a:rPr lang="es-US" b="1" dirty="0">
                <a:latin typeface="Calibri"/>
                <a:ea typeface="Calibri"/>
                <a:cs typeface="Times New Roman"/>
                <a:sym typeface="Arial"/>
              </a:rPr>
              <a:t>Encuentros Ciudadanos</a:t>
            </a:r>
            <a:r>
              <a:rPr lang="es-US" dirty="0">
                <a:latin typeface="Calibri"/>
                <a:ea typeface="Calibri"/>
                <a:cs typeface="Times New Roman"/>
                <a:sym typeface="Arial"/>
              </a:rPr>
              <a:t>. Participación de diversas organizaciones en instancias descentralizadas, a lo largo de todo el país.</a:t>
            </a:r>
          </a:p>
          <a:p>
            <a:pPr>
              <a:buAutoNum type="arabicPeriod"/>
            </a:pPr>
            <a:endParaRPr lang="es-US" dirty="0">
              <a:sym typeface="Arial"/>
            </a:endParaRPr>
          </a:p>
          <a:p>
            <a:pPr>
              <a:buAutoNum type="arabicPeriod"/>
            </a:pPr>
            <a:r>
              <a:rPr lang="es-US" b="1" dirty="0">
                <a:latin typeface="Calibri"/>
                <a:ea typeface="Calibri"/>
                <a:cs typeface="Times New Roman"/>
                <a:sym typeface="Arial"/>
              </a:rPr>
              <a:t>Audiencias Públicas. </a:t>
            </a:r>
            <a:r>
              <a:rPr lang="es-US">
                <a:latin typeface="Calibri"/>
                <a:ea typeface="Calibri"/>
                <a:cs typeface="Times New Roman"/>
                <a:sym typeface="Arial"/>
              </a:rPr>
              <a:t>Participación de académicos, organizaciones de carácter técnico o </a:t>
            </a:r>
            <a:r>
              <a:rPr lang="es-US" dirty="0">
                <a:latin typeface="Calibri"/>
                <a:ea typeface="Calibri"/>
                <a:cs typeface="Times New Roman"/>
                <a:sym typeface="Arial"/>
              </a:rPr>
              <a:t>gremial específico, en el que presentan sus ideas de manera pública a autoridades del ministerio.  </a:t>
            </a:r>
            <a:endParaRPr lang="es-US" dirty="0">
              <a:ea typeface="Calibri"/>
            </a:endParaRPr>
          </a:p>
          <a:p>
            <a:pPr marL="0" indent="0">
              <a:buNone/>
            </a:pPr>
            <a:endParaRPr lang="es-US" dirty="0">
              <a:sym typeface="Arial"/>
            </a:endParaRPr>
          </a:p>
          <a:p>
            <a:pPr>
              <a:buFont typeface="+mj-lt"/>
              <a:buAutoNum type="arabicPeriod" startAt="3"/>
            </a:pPr>
            <a:r>
              <a:rPr lang="es-US" b="1" dirty="0">
                <a:latin typeface="Calibri"/>
                <a:ea typeface="Calibri"/>
                <a:cs typeface="Times New Roman"/>
                <a:sym typeface="Arial"/>
              </a:rPr>
              <a:t>Consulta Ciudadana. </a:t>
            </a:r>
            <a:r>
              <a:rPr lang="es-US" dirty="0">
                <a:latin typeface="Calibri"/>
                <a:ea typeface="Calibri"/>
                <a:cs typeface="Times New Roman"/>
                <a:sym typeface="Arial"/>
              </a:rPr>
              <a:t>Personas participan de manera individual a través de una </a:t>
            </a:r>
            <a:r>
              <a:rPr lang="es-US">
                <a:latin typeface="Calibri"/>
                <a:ea typeface="Calibri"/>
                <a:cs typeface="Times New Roman"/>
                <a:sym typeface="Arial"/>
              </a:rPr>
              <a:t>consulta por vía digital y encuentro telemático</a:t>
            </a:r>
            <a:r>
              <a:rPr lang="es-US" dirty="0">
                <a:latin typeface="Calibri"/>
                <a:ea typeface="Calibri"/>
                <a:cs typeface="Times New Roman"/>
                <a:sym typeface="Arial"/>
              </a:rPr>
              <a:t>.</a:t>
            </a:r>
            <a:endParaRPr lang="es-US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22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662538" y="169545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Cronograma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640497"/>
            <a:ext cx="10615748" cy="29588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endParaRPr lang="es-US" b="1" dirty="0">
              <a:ea typeface="Calibri"/>
            </a:endParaRPr>
          </a:p>
          <a:p>
            <a:pPr marL="0" indent="0">
              <a:buNone/>
            </a:pPr>
            <a:r>
              <a:rPr lang="es-US" b="1" dirty="0">
                <a:latin typeface="Calibri"/>
                <a:ea typeface="Calibri"/>
                <a:cs typeface="Calibri"/>
                <a:sym typeface="Arial"/>
              </a:rPr>
              <a:t>              19 de abril: </a:t>
            </a: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Lanzamiento de los Diálogos Sociales</a:t>
            </a:r>
            <a:endParaRPr lang="es-US" dirty="0">
              <a:ea typeface="Calibri"/>
              <a:cs typeface="Calibri"/>
            </a:endParaRPr>
          </a:p>
          <a:p>
            <a:pPr>
              <a:buNone/>
            </a:pP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              </a:t>
            </a:r>
            <a:r>
              <a:rPr lang="es-US" b="1" dirty="0">
                <a:latin typeface="Calibri"/>
                <a:ea typeface="Calibri"/>
                <a:cs typeface="Calibri"/>
                <a:sym typeface="Arial"/>
              </a:rPr>
              <a:t>Semana del 25 de abril: </a:t>
            </a: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Inicio de instancias participativas. </a:t>
            </a:r>
            <a:endParaRPr lang="es-US" dirty="0">
              <a:ea typeface="Calibri" panose="020F0502020204030204" pitchFamily="34" charset="0"/>
              <a:sym typeface="Arial"/>
            </a:endParaRPr>
          </a:p>
          <a:p>
            <a:pPr>
              <a:buNone/>
            </a:pP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              </a:t>
            </a:r>
            <a:r>
              <a:rPr lang="es-US" b="1" dirty="0">
                <a:latin typeface="Calibri"/>
                <a:ea typeface="Calibri"/>
                <a:cs typeface="Calibri"/>
                <a:sym typeface="Arial"/>
              </a:rPr>
              <a:t>Semana del 2 de mayo: </a:t>
            </a: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Cierre de convocatoria. </a:t>
            </a:r>
            <a:endParaRPr lang="es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              </a:t>
            </a:r>
            <a:r>
              <a:rPr lang="es-US" b="1" dirty="0">
                <a:latin typeface="Calibri"/>
                <a:ea typeface="Calibri"/>
                <a:cs typeface="Calibri"/>
                <a:sym typeface="Arial"/>
              </a:rPr>
              <a:t>Semana del 23 de mayo: </a:t>
            </a: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Cierre de instancias participativas. </a:t>
            </a:r>
            <a:endParaRPr lang="es-US" dirty="0"/>
          </a:p>
          <a:p>
            <a:pPr marL="0" indent="0">
              <a:buNone/>
            </a:pP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              </a:t>
            </a:r>
            <a:r>
              <a:rPr lang="es-US" b="1" dirty="0">
                <a:latin typeface="Calibri"/>
                <a:ea typeface="Calibri"/>
                <a:cs typeface="Calibri"/>
                <a:sym typeface="Arial"/>
              </a:rPr>
              <a:t>Semana del 30 de mayo: </a:t>
            </a:r>
            <a:r>
              <a:rPr lang="es-US" dirty="0">
                <a:latin typeface="Calibri"/>
                <a:ea typeface="Calibri"/>
                <a:cs typeface="Calibri"/>
                <a:sym typeface="Arial"/>
              </a:rPr>
              <a:t>Presentación de conclusiones. 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48011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500911" y="2377632"/>
            <a:ext cx="10980737" cy="107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CL" sz="3600" dirty="0"/>
              <a:t>¿Por qué es necesario un nuevo pacto fiscal?</a:t>
            </a:r>
          </a:p>
        </p:txBody>
      </p:sp>
    </p:spTree>
    <p:extLst>
      <p:ext uri="{BB962C8B-B14F-4D97-AF65-F5344CB8AC3E}">
        <p14:creationId xmlns:p14="http://schemas.microsoft.com/office/powerpoint/2010/main" val="111000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662538" y="16221"/>
            <a:ext cx="11582316" cy="1245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3600" dirty="0"/>
              <a:t>Recuperar la legitimidad del pacto fiscal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640497"/>
            <a:ext cx="10615748" cy="474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Un pacto fiscal es un “acuerdo sociopolítico básico que legitima el papel del Estado y el ámbito y alcance de las responsabilidades gubernamentales en la esfera económica y social”</a:t>
            </a:r>
            <a:r>
              <a:rPr lang="es-US" sz="2000" dirty="0"/>
              <a:t> (</a:t>
            </a:r>
            <a:r>
              <a:rPr lang="es-ES" sz="2000" dirty="0"/>
              <a:t>Cepal, 1998. </a:t>
            </a:r>
            <a:r>
              <a:rPr lang="es-ES" sz="2000" i="1" dirty="0"/>
              <a:t>El pacto fiscal. Fortalezas, debilidades, desafíos</a:t>
            </a:r>
            <a:r>
              <a:rPr lang="es-ES" sz="2000" dirty="0"/>
              <a:t>.</a:t>
            </a:r>
            <a:r>
              <a:rPr lang="es-US" sz="2000" dirty="0"/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S" sz="2000" dirty="0"/>
              <a:t>Nuestro pacto fiscal está deslegitimado y es percibido como injusto.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Sin un pacto fiscal que cuente con altos niveles de legitimidad, no es posible dotar de estabilidad al sistema tributario, ni entregar certezas a los contribuyentes. Así pierden trabajadores, gremios, empresarias/os y la ciudadanía en general.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573E52-03EE-E04C-B91E-F3723F6F8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762875"/>
              </p:ext>
            </p:extLst>
          </p:nvPr>
        </p:nvGraphicFramePr>
        <p:xfrm>
          <a:off x="1086818" y="2398397"/>
          <a:ext cx="10495499" cy="278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13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25C1F1D-6D0B-4F08-9FFD-F4E8145B9870}"/>
              </a:ext>
            </a:extLst>
          </p:cNvPr>
          <p:cNvSpPr txBox="1">
            <a:spLocks/>
          </p:cNvSpPr>
          <p:nvPr/>
        </p:nvSpPr>
        <p:spPr>
          <a:xfrm>
            <a:off x="723900" y="133350"/>
            <a:ext cx="10980737" cy="760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Contenidos de un Nuevo Pacto Fiscal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3455F29-D016-4C1A-ADAE-65AFACF45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808388"/>
              </p:ext>
            </p:extLst>
          </p:nvPr>
        </p:nvGraphicFramePr>
        <p:xfrm>
          <a:off x="508294" y="1237837"/>
          <a:ext cx="10980737" cy="46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7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500911" y="2377632"/>
            <a:ext cx="10980737" cy="1073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CL" sz="3600" dirty="0"/>
              <a:t>Diagnóstico de nuestro sistema tributario</a:t>
            </a:r>
          </a:p>
        </p:txBody>
      </p:sp>
    </p:spTree>
    <p:extLst>
      <p:ext uri="{BB962C8B-B14F-4D97-AF65-F5344CB8AC3E}">
        <p14:creationId xmlns:p14="http://schemas.microsoft.com/office/powerpoint/2010/main" val="17327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34929" y="102870"/>
            <a:ext cx="10980737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Reformas tributarias en los últimos 35 años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A2CE78A-96B9-40C1-9948-4C13C41F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75122"/>
              </p:ext>
            </p:extLst>
          </p:nvPr>
        </p:nvGraphicFramePr>
        <p:xfrm>
          <a:off x="981512" y="1441119"/>
          <a:ext cx="1098073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295">
                  <a:extLst>
                    <a:ext uri="{9D8B030D-6E8A-4147-A177-3AD203B41FA5}">
                      <a16:colId xmlns:a16="http://schemas.microsoft.com/office/drawing/2014/main" val="3146477575"/>
                    </a:ext>
                  </a:extLst>
                </a:gridCol>
                <a:gridCol w="2910980">
                  <a:extLst>
                    <a:ext uri="{9D8B030D-6E8A-4147-A177-3AD203B41FA5}">
                      <a16:colId xmlns:a16="http://schemas.microsoft.com/office/drawing/2014/main" val="3042507628"/>
                    </a:ext>
                  </a:extLst>
                </a:gridCol>
                <a:gridCol w="4496499">
                  <a:extLst>
                    <a:ext uri="{9D8B030D-6E8A-4147-A177-3AD203B41FA5}">
                      <a16:colId xmlns:a16="http://schemas.microsoft.com/office/drawing/2014/main" val="3673808379"/>
                    </a:ext>
                  </a:extLst>
                </a:gridCol>
                <a:gridCol w="2121964">
                  <a:extLst>
                    <a:ext uri="{9D8B030D-6E8A-4147-A177-3AD203B41FA5}">
                      <a16:colId xmlns:a16="http://schemas.microsoft.com/office/drawing/2014/main" val="3658815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Año reforma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Impuestos corporativos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Impuestos personales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Impuestos indirectos y otros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99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Utilidades reinvertidas quedan fuera de la base del impuesto de primera categoría (IDPC).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reduce la carga tributaria de impuestos personales.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Tasa marginal máxima se reduce de 56% a 50%.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El IVA se rebaja de 20% a 16%.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Utilidades reinvertidas vuelven a la base del IDPC.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IDPC se elevó de 10% a 15%.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eleva la tributación para las personas con ingresos superiores a 30 UTM mensuales (sobre $1.650.000 de hoy).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El IVA se eleva de 16% a 18%.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7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2014-2016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La tasa de primera categoría se eleva desde 20% a 27% en el régimen general.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simplifica y establecen beneficios para las pymes.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desintegra parcialmente el régimen general.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de los impuestos personales sobre ingresos provenientes de pymes se determina en base a utilidades devengadas.</a:t>
                      </a:r>
                      <a:endParaRPr lang="es-CL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Tasa marginal máxima se reduce de 40% a 35%.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elevan impuesto al tabaco, alcoholes y bebidas azucaradas.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Régimen pyme se amplía desde un tope de 50.000 UF de ingresos hasta 75.000 UF de ingresos.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de los impuestos personales sobre ingresos provenientes de pymes se determina en base a utilidades retiradas (antes, funcionaba en base devengada).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crea nuevo tramo de tasa marginal de 40%.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400" dirty="0"/>
                        <a:t>Se establece una sobre tasa de impuesto territorial.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72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-212377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Carga tributaria se ha mantenido relativamente estable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518159" y="1362259"/>
            <a:ext cx="1061574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Recaudación tributaria, por tipo de impuesto</a:t>
            </a:r>
            <a:br>
              <a:rPr lang="es-CL" dirty="0"/>
            </a:br>
            <a:r>
              <a:rPr lang="es-CL" dirty="0"/>
              <a:t>(% del PIB)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26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CEPAL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2200D86-A2AD-4300-97D4-65CF443F5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754961"/>
              </p:ext>
            </p:extLst>
          </p:nvPr>
        </p:nvGraphicFramePr>
        <p:xfrm>
          <a:off x="1892968" y="1506638"/>
          <a:ext cx="8373979" cy="466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3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9E3627D-69D7-4718-939D-A22B146FB99D}"/>
              </a:ext>
            </a:extLst>
          </p:cNvPr>
          <p:cNvSpPr txBox="1">
            <a:spLocks/>
          </p:cNvSpPr>
          <p:nvPr/>
        </p:nvSpPr>
        <p:spPr>
          <a:xfrm>
            <a:off x="725290" y="-252132"/>
            <a:ext cx="10980737" cy="1133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84A7C"/>
                </a:solidFill>
                <a:latin typeface="GOBCL-HEAVY" pitchFamily="2" charset="77"/>
                <a:ea typeface="+mj-ea"/>
                <a:cs typeface="+mj-cs"/>
              </a:defRPr>
            </a:lvl1pPr>
          </a:lstStyle>
          <a:p>
            <a:r>
              <a:rPr lang="es-CL" sz="3600" dirty="0"/>
              <a:t>Carga tributaria es insuficiente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552F21-F3D8-4C53-91EB-034E78E745A8}"/>
              </a:ext>
            </a:extLst>
          </p:cNvPr>
          <p:cNvSpPr txBox="1"/>
          <p:nvPr/>
        </p:nvSpPr>
        <p:spPr>
          <a:xfrm>
            <a:off x="662538" y="1875497"/>
            <a:ext cx="1061574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 sz="24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s-CL" b="1" dirty="0"/>
              <a:t>Ingresos tributarios más cotizaciones obligatorias privadas, países OCDE</a:t>
            </a:r>
            <a:br>
              <a:rPr lang="es-CL" dirty="0"/>
            </a:br>
            <a:r>
              <a:rPr lang="es-CL" dirty="0"/>
              <a:t>(% del PIB, 2019)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D9C921-1FDF-428F-A04C-46A1693086DE}"/>
              </a:ext>
            </a:extLst>
          </p:cNvPr>
          <p:cNvSpPr txBox="1"/>
          <p:nvPr/>
        </p:nvSpPr>
        <p:spPr>
          <a:xfrm>
            <a:off x="725290" y="6194609"/>
            <a:ext cx="26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OCDE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4F28827-8565-654D-A286-CCA15ABEC178}"/>
              </a:ext>
            </a:extLst>
          </p:cNvPr>
          <p:cNvGraphicFramePr>
            <a:graphicFrameLocks/>
          </p:cNvGraphicFramePr>
          <p:nvPr/>
        </p:nvGraphicFramePr>
        <p:xfrm>
          <a:off x="1689280" y="2581836"/>
          <a:ext cx="8805333" cy="344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189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obCL">
      <a:dk1>
        <a:srgbClr val="304978"/>
      </a:dk1>
      <a:lt1>
        <a:srgbClr val="FFFFFF"/>
      </a:lt1>
      <a:dk2>
        <a:srgbClr val="441B3A"/>
      </a:dk2>
      <a:lt2>
        <a:srgbClr val="E3F8FF"/>
      </a:lt2>
      <a:accent1>
        <a:srgbClr val="4E9CCD"/>
      </a:accent1>
      <a:accent2>
        <a:srgbClr val="F93B5C"/>
      </a:accent2>
      <a:accent3>
        <a:srgbClr val="437744"/>
      </a:accent3>
      <a:accent4>
        <a:srgbClr val="FFC000"/>
      </a:accent4>
      <a:accent5>
        <a:srgbClr val="4C6598"/>
      </a:accent5>
      <a:accent6>
        <a:srgbClr val="70AD47"/>
      </a:accent6>
      <a:hlink>
        <a:srgbClr val="FA2B4F"/>
      </a:hlink>
      <a:folHlink>
        <a:srgbClr val="C128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9DDE228D-D68B-D14C-BD0C-9EE4943E851D}" vid="{C681D133-7693-FF4B-BDF0-EB8530C916F9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9DDE228D-D68B-D14C-BD0C-9EE4943E851D}" vid="{D6314763-6479-A847-8059-645F6012C3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8D8C1A829B5741A8365E9C3CD6B3B9" ma:contentTypeVersion="2" ma:contentTypeDescription="Crear nuevo documento." ma:contentTypeScope="" ma:versionID="a3497610797b160cd6387273c58b93aa">
  <xsd:schema xmlns:xsd="http://www.w3.org/2001/XMLSchema" xmlns:xs="http://www.w3.org/2001/XMLSchema" xmlns:p="http://schemas.microsoft.com/office/2006/metadata/properties" xmlns:ns3="4059f4c3-a66c-4ac9-b6ca-263218047da6" targetNamespace="http://schemas.microsoft.com/office/2006/metadata/properties" ma:root="true" ma:fieldsID="9fbd862ab7d7bcacb4c28d3baaedae70" ns3:_="">
    <xsd:import namespace="4059f4c3-a66c-4ac9-b6ca-263218047d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9f4c3-a66c-4ac9-b6ca-263218047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72BA4-AE3C-4F7F-8C6C-85BA1AA8FB61}">
  <ds:schemaRefs>
    <ds:schemaRef ds:uri="4059f4c3-a66c-4ac9-b6ca-263218047d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81D314-93C7-4AF4-9C47-ABA652BDFC68}">
  <ds:schemaRefs>
    <ds:schemaRef ds:uri="4059f4c3-a66c-4ac9-b6ca-263218047d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813FB8-CEB1-48E7-A7F0-69F7FB6762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9461</TotalTime>
  <Words>1815</Words>
  <Application>Microsoft Office PowerPoint</Application>
  <PresentationFormat>Panorámica</PresentationFormat>
  <Paragraphs>164</Paragraphs>
  <Slides>27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gobCL</vt:lpstr>
      <vt:lpstr>GOBCL-HEAVY</vt:lpstr>
      <vt:lpstr>Tema de Office</vt:lpstr>
      <vt:lpstr>Diseño personalizado</vt:lpstr>
      <vt:lpstr>Un nuevo pacto fiscal para Chile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Oscar Escobar</cp:lastModifiedBy>
  <cp:revision>72</cp:revision>
  <cp:lastPrinted>2022-04-21T11:22:11Z</cp:lastPrinted>
  <dcterms:created xsi:type="dcterms:W3CDTF">2022-03-14T17:53:29Z</dcterms:created>
  <dcterms:modified xsi:type="dcterms:W3CDTF">2022-04-21T20:04:11Z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0x010100528D8C1A829B5741A8365E9C3CD6B3B9</vt:lpwstr>
  </property>
</Properties>
</file>